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86" r:id="rId2"/>
    <p:sldId id="358" r:id="rId3"/>
    <p:sldId id="359" r:id="rId4"/>
    <p:sldId id="360" r:id="rId5"/>
    <p:sldId id="405" r:id="rId6"/>
    <p:sldId id="410" r:id="rId7"/>
    <p:sldId id="411" r:id="rId8"/>
    <p:sldId id="406" r:id="rId9"/>
    <p:sldId id="408" r:id="rId10"/>
    <p:sldId id="355" r:id="rId11"/>
  </p:sldIdLst>
  <p:sldSz cx="9144000" cy="6858000" type="screen4x3"/>
  <p:notesSz cx="6858000" cy="9144000"/>
  <p:embeddedFontLst>
    <p:embeddedFont>
      <p:font typeface="맑은 고딕" pitchFamily="50" charset="-127"/>
      <p:regular r:id="rId13"/>
      <p:bold r:id="rId14"/>
    </p:embeddedFont>
    <p:embeddedFont>
      <p:font typeface="210 콤퓨타세탁 R" pitchFamily="18" charset="-127"/>
      <p:regular r:id="rId15"/>
    </p:embeddedFont>
    <p:embeddedFont>
      <p:font typeface="나눔바른고딕" pitchFamily="50" charset="-127"/>
      <p:regular r:id="rId16"/>
      <p:bold r:id="rId17"/>
    </p:embeddedFont>
    <p:embeddedFont>
      <p:font typeface="10X10" charset="-127"/>
      <p:regular r:id="rId18"/>
    </p:embeddedFont>
    <p:embeddedFont>
      <p:font typeface="10X10 Bold" charset="-127"/>
      <p:regular r:id="rId19"/>
    </p:embeddedFont>
    <p:embeddedFont>
      <p:font typeface="나눔스퀘어 ExtraBold" pitchFamily="50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9E47"/>
    <a:srgbClr val="7CBF33"/>
    <a:srgbClr val="860000"/>
    <a:srgbClr val="CC706E"/>
    <a:srgbClr val="CF7977"/>
    <a:srgbClr val="C6605E"/>
    <a:srgbClr val="CE7674"/>
    <a:srgbClr val="DAA600"/>
    <a:srgbClr val="03C108"/>
    <a:srgbClr val="38302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93" autoAdjust="0"/>
    <p:restoredTop sz="97940" autoAdjust="0"/>
  </p:normalViewPr>
  <p:slideViewPr>
    <p:cSldViewPr>
      <p:cViewPr>
        <p:scale>
          <a:sx n="70" d="100"/>
          <a:sy n="70" d="100"/>
        </p:scale>
        <p:origin x="-1494" y="-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8" y="13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218DD-FE04-4585-A14E-770A9AED9F91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6AD5D8-C70E-4746-8EF3-BAD0E582A99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054957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663989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0"/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계수의 유의확률 또한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0.05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보다 작으므로 두 변수의 영향력은 모두 의미가 있다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유의확률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 coefficient is also less than 0.05, so the influences of two variables are all significant.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ko-KR" alt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베타값을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보면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선호도에 대하여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경제성과는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36.2%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영향력을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사회성과는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31.4%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영향력을 보인다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beta value for KT's CSR economic progress toward the preference for KT has 36.2% of influence and the social progress 31.4%. </a:t>
            </a:r>
            <a:r>
              <a:rPr lang="ko-KR" alt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베타값을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보면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선호도에 대하여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KT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CSR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경제성과는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36.2%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영향력을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사회성과는 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31.4%</a:t>
            </a:r>
            <a:r>
              <a:rPr lang="ko-KR" alt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영향력을 보인다</a:t>
            </a:r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r>
              <a:rPr lang="en-US" altLang="ko-K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beta value for KT's CSR economic progress toward the preference for KT has 36.2% of influence and the social progress 31.4%. 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0"/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6AD5D8-C70E-4746-8EF3-BAD0E582A999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853889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11682205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3872146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4974435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4043343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0377836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94246422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9675323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875813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112503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92841586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1361746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4153AD-E306-4261-A430-0E3C776BF5B5}" type="datetimeFigureOut">
              <a:rPr lang="ko-KR" altLang="en-US" smtClean="0"/>
              <a:pPr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22BAE-7E0B-49A9-84F6-F3F1CDF22DCB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90399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KakaoTalk_20170830_001022961.jpg"/>
          <p:cNvPicPr>
            <a:picLocks noChangeAspect="1"/>
          </p:cNvPicPr>
          <p:nvPr/>
        </p:nvPicPr>
        <p:blipFill>
          <a:blip r:embed="rId2" cstate="print">
            <a:lum bright="30000" contrast="-20000"/>
          </a:blip>
          <a:srcRect t="2751" r="20705" b="14944"/>
          <a:stretch>
            <a:fillRect/>
          </a:stretch>
        </p:blipFill>
        <p:spPr>
          <a:xfrm>
            <a:off x="0" y="496793"/>
            <a:ext cx="9144000" cy="588453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0"/>
            <a:ext cx="529208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60040" y="1945159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spc="150" dirty="0" smtClean="0">
                <a:ln>
                  <a:solidFill>
                    <a:schemeClr val="tx1">
                      <a:alpha val="27000"/>
                    </a:schemeClr>
                  </a:solidFill>
                </a:ln>
                <a:solidFill>
                  <a:schemeClr val="bg1"/>
                </a:solidFill>
                <a:latin typeface="210 콤퓨타세탁 R" pitchFamily="18" charset="-127"/>
                <a:ea typeface="210 콤퓨타세탁 R" pitchFamily="18" charset="-127"/>
              </a:rPr>
              <a:t>최적화 맥스</a:t>
            </a:r>
            <a:endParaRPr lang="en-US" altLang="ko-KR" sz="5400" spc="150" dirty="0" smtClean="0">
              <a:ln>
                <a:solidFill>
                  <a:schemeClr val="tx1">
                    <a:alpha val="27000"/>
                  </a:schemeClr>
                </a:solidFill>
              </a:ln>
              <a:solidFill>
                <a:schemeClr val="bg1"/>
              </a:solidFill>
              <a:latin typeface="210 콤퓨타세탁 R" pitchFamily="18" charset="-127"/>
              <a:ea typeface="210 콤퓨타세탁 R" pitchFamily="18" charset="-127"/>
            </a:endParaRPr>
          </a:p>
          <a:p>
            <a:pPr algn="ctr"/>
            <a:r>
              <a:rPr lang="en-US" altLang="ko-KR" sz="5400" spc="150" dirty="0" smtClean="0">
                <a:ln>
                  <a:solidFill>
                    <a:schemeClr val="tx1">
                      <a:alpha val="27000"/>
                    </a:schemeClr>
                  </a:solidFill>
                </a:ln>
                <a:solidFill>
                  <a:schemeClr val="bg1"/>
                </a:solidFill>
                <a:latin typeface="210 콤퓨타세탁 R" pitchFamily="18" charset="-127"/>
                <a:ea typeface="210 콤퓨타세탁 R" pitchFamily="18" charset="-127"/>
              </a:rPr>
              <a:t>:</a:t>
            </a:r>
            <a:r>
              <a:rPr lang="ko-KR" altLang="en-US" sz="5400" spc="150" dirty="0" smtClean="0">
                <a:ln>
                  <a:solidFill>
                    <a:schemeClr val="tx1">
                      <a:alpha val="27000"/>
                    </a:schemeClr>
                  </a:solidFill>
                </a:ln>
                <a:solidFill>
                  <a:schemeClr val="bg1"/>
                </a:solidFill>
                <a:latin typeface="210 콤퓨타세탁 R" pitchFamily="18" charset="-127"/>
                <a:ea typeface="210 콤퓨타세탁 R" pitchFamily="18" charset="-127"/>
              </a:rPr>
              <a:t>분노의 도로</a:t>
            </a:r>
            <a:endParaRPr lang="en-US" altLang="ko-KR" sz="5400" spc="150" dirty="0" smtClean="0">
              <a:ln>
                <a:solidFill>
                  <a:schemeClr val="tx1">
                    <a:alpha val="27000"/>
                  </a:schemeClr>
                </a:solidFill>
              </a:ln>
              <a:solidFill>
                <a:schemeClr val="bg1"/>
              </a:solidFill>
              <a:latin typeface="210 콤퓨타세탁 R" pitchFamily="18" charset="-127"/>
              <a:ea typeface="210 콤퓨타세탁 R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55576" y="3748970"/>
            <a:ext cx="3888432" cy="400110"/>
          </a:xfrm>
          <a:prstGeom prst="rect">
            <a:avLst/>
          </a:prstGeom>
          <a:gradFill flip="none" rotWithShape="1">
            <a:gsLst>
              <a:gs pos="80000">
                <a:srgbClr val="A86765"/>
              </a:gs>
              <a:gs pos="12000">
                <a:srgbClr val="A66563"/>
              </a:gs>
              <a:gs pos="0">
                <a:schemeClr val="accent2">
                  <a:lumMod val="60000"/>
                  <a:lumOff val="40000"/>
                </a:schemeClr>
              </a:gs>
              <a:gs pos="59000">
                <a:srgbClr val="753634"/>
              </a:gs>
              <a:gs pos="45000">
                <a:schemeClr val="accent2">
                  <a:lumMod val="5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1"/>
            <a:tileRect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- </a:t>
            </a:r>
            <a:r>
              <a:rPr lang="ko-KR" altLang="en-US" sz="2000" dirty="0" smtClean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도로 위 살아있는 교통 정보</a:t>
            </a:r>
            <a:r>
              <a:rPr lang="en-US" altLang="ko-KR" sz="2000" dirty="0" smtClean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-</a:t>
            </a:r>
            <a:endParaRPr lang="ko-KR" altLang="en-US" sz="20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chemeClr val="bg1">
                  <a:lumMod val="9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4500409"/>
            <a:ext cx="4140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팀장 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이준혁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   </a:t>
            </a:r>
          </a:p>
          <a:p>
            <a:pPr algn="ctr" fontAlgn="base"/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팀원 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: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박상희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,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전해성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,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조원일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채희선</a:t>
            </a:r>
            <a:r>
              <a:rPr lang="en-US" altLang="ko-KR" sz="1600" dirty="0" smtClean="0">
                <a:solidFill>
                  <a:schemeClr val="bg1">
                    <a:lumMod val="8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24136" y="1537047"/>
            <a:ext cx="27363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60000"/>
                    <a:lumOff val="40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 Max : Fury  Road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292080" y="2132856"/>
            <a:ext cx="3851920" cy="707886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txBody>
          <a:bodyPr wrap="square" rtlCol="0">
            <a:spAutoFit/>
          </a:bodyPr>
          <a:lstStyle/>
          <a:p>
            <a:pPr algn="r" fontAlgn="base"/>
            <a:r>
              <a:rPr lang="ko-KR" altLang="en-US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✱ </a:t>
            </a:r>
            <a:r>
              <a:rPr lang="en-US" altLang="ko-KR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Traffic  Flow </a:t>
            </a:r>
          </a:p>
          <a:p>
            <a:pPr algn="r" fontAlgn="base"/>
            <a:r>
              <a:rPr lang="en-US" altLang="ko-KR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VISUALIZATION</a:t>
            </a:r>
            <a:endParaRPr lang="ko-KR" altLang="en-US" sz="2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92080" y="3081154"/>
            <a:ext cx="3851920" cy="707886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txBody>
          <a:bodyPr wrap="square" rtlCol="0">
            <a:spAutoFit/>
          </a:bodyPr>
          <a:lstStyle/>
          <a:p>
            <a:pPr algn="r" fontAlgn="base"/>
            <a:r>
              <a:rPr lang="ko-KR" altLang="en-US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✱ </a:t>
            </a:r>
            <a:r>
              <a:rPr lang="en-US" altLang="ko-KR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Traffic  Flow Trend  ANALYSIS</a:t>
            </a:r>
            <a:endParaRPr lang="ko-KR" altLang="en-US" sz="2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92080" y="4017258"/>
            <a:ext cx="3851920" cy="707886"/>
          </a:xfrm>
          <a:prstGeom prst="rect">
            <a:avLst/>
          </a:prstGeom>
          <a:solidFill>
            <a:schemeClr val="tx1">
              <a:alpha val="79000"/>
            </a:schemeClr>
          </a:solidFill>
        </p:spPr>
        <p:txBody>
          <a:bodyPr wrap="square" rtlCol="0">
            <a:spAutoFit/>
          </a:bodyPr>
          <a:lstStyle/>
          <a:p>
            <a:pPr algn="r" fontAlgn="base"/>
            <a:r>
              <a:rPr lang="ko-KR" altLang="en-US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✱ </a:t>
            </a:r>
            <a:r>
              <a:rPr lang="en-US" altLang="ko-KR" sz="2000" dirty="0" smtClean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Traffic  Flow Trend FORECAST</a:t>
            </a:r>
            <a:endParaRPr lang="ko-KR" altLang="en-US" sz="20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10X10" panose="020D0604000000000000" pitchFamily="50" charset="-127"/>
              <a:ea typeface="10X10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180240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그림 51" descr="KakaoTalk_20170830_043904342.png"/>
          <p:cNvPicPr>
            <a:picLocks noChangeAspect="1"/>
          </p:cNvPicPr>
          <p:nvPr/>
        </p:nvPicPr>
        <p:blipFill>
          <a:blip r:embed="rId3" cstate="print">
            <a:lum bright="38000" contrast="-53000"/>
          </a:blip>
          <a:srcRect l="5901" r="6688"/>
          <a:stretch>
            <a:fillRect/>
          </a:stretch>
        </p:blipFill>
        <p:spPr>
          <a:xfrm>
            <a:off x="0" y="836712"/>
            <a:ext cx="9144000" cy="5376019"/>
          </a:xfrm>
          <a:prstGeom prst="rect">
            <a:avLst/>
          </a:prstGeom>
        </p:spPr>
      </p:pic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07 Q&amp;A</a:t>
            </a:r>
          </a:p>
        </p:txBody>
      </p:sp>
      <p:sp>
        <p:nvSpPr>
          <p:cNvPr id="77" name="타원 76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2627784" y="3041665"/>
            <a:ext cx="4104456" cy="2554545"/>
            <a:chOff x="590365" y="1988839"/>
            <a:chExt cx="2333599" cy="3235531"/>
          </a:xfrm>
        </p:grpSpPr>
        <p:sp>
          <p:nvSpPr>
            <p:cNvPr id="37" name="TextBox 36"/>
            <p:cNvSpPr txBox="1"/>
            <p:nvPr/>
          </p:nvSpPr>
          <p:spPr>
            <a:xfrm>
              <a:off x="1187624" y="1988839"/>
              <a:ext cx="1736340" cy="32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 spc="3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Q&amp;A</a:t>
              </a:r>
              <a:endParaRPr lang="ko-KR" altLang="en-US" sz="8000" b="1" spc="3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590365" y="2114614"/>
              <a:ext cx="528882" cy="140336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6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r>
                <a:rPr lang="en-US" altLang="ko-KR" sz="6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?</a:t>
              </a:r>
              <a:endParaRPr lang="ko-KR" altLang="en-US" sz="6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621018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01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QUESTION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0" name="타원 9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876256" y="2852936"/>
            <a:ext cx="1152128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9600" dirty="0" smtClean="0">
                <a:latin typeface="나눔스퀘어 ExtraBold" pitchFamily="50" charset="-127"/>
                <a:ea typeface="나눔스퀘어 ExtraBold" pitchFamily="50" charset="-127"/>
              </a:rPr>
              <a:t>B</a:t>
            </a:r>
            <a:endParaRPr lang="ko-KR" altLang="en-US" sz="9600" dirty="0"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129" name="굽은 화살표 128"/>
          <p:cNvSpPr/>
          <p:nvPr/>
        </p:nvSpPr>
        <p:spPr>
          <a:xfrm>
            <a:off x="2915816" y="1628800"/>
            <a:ext cx="2736304" cy="2736304"/>
          </a:xfrm>
          <a:prstGeom prst="bentArrow">
            <a:avLst>
              <a:gd name="adj1" fmla="val 6477"/>
              <a:gd name="adj2" fmla="val 9108"/>
              <a:gd name="adj3" fmla="val 15128"/>
              <a:gd name="adj4" fmla="val 17385"/>
            </a:avLst>
          </a:prstGeom>
          <a:solidFill>
            <a:srgbClr val="FFC000"/>
          </a:solidFill>
          <a:ln>
            <a:solidFill>
              <a:srgbClr val="FFC00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1" name="도넛 130"/>
          <p:cNvSpPr/>
          <p:nvPr/>
        </p:nvSpPr>
        <p:spPr>
          <a:xfrm>
            <a:off x="2843808" y="4653136"/>
            <a:ext cx="432048" cy="432048"/>
          </a:xfrm>
          <a:prstGeom prst="donut">
            <a:avLst>
              <a:gd name="adj" fmla="val 3194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2" name="도넛 131"/>
          <p:cNvSpPr/>
          <p:nvPr/>
        </p:nvSpPr>
        <p:spPr>
          <a:xfrm>
            <a:off x="5940152" y="1700808"/>
            <a:ext cx="432048" cy="432048"/>
          </a:xfrm>
          <a:prstGeom prst="donut">
            <a:avLst>
              <a:gd name="adj" fmla="val 3194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3" name="굽은 화살표 132"/>
          <p:cNvSpPr/>
          <p:nvPr/>
        </p:nvSpPr>
        <p:spPr>
          <a:xfrm rot="16200000" flipV="1">
            <a:off x="3635896" y="2348880"/>
            <a:ext cx="2736304" cy="2736304"/>
          </a:xfrm>
          <a:prstGeom prst="bentArrow">
            <a:avLst>
              <a:gd name="adj1" fmla="val 6477"/>
              <a:gd name="adj2" fmla="val 9108"/>
              <a:gd name="adj3" fmla="val 15128"/>
              <a:gd name="adj4" fmla="val 17385"/>
            </a:avLst>
          </a:prstGeom>
          <a:solidFill>
            <a:srgbClr val="00B050"/>
          </a:solidFill>
          <a:ln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87" name="그룹 86"/>
          <p:cNvGrpSpPr/>
          <p:nvPr/>
        </p:nvGrpSpPr>
        <p:grpSpPr>
          <a:xfrm>
            <a:off x="-252536" y="2505596"/>
            <a:ext cx="4248472" cy="635372"/>
            <a:chOff x="4139952" y="5745956"/>
            <a:chExt cx="5616624" cy="635372"/>
          </a:xfrm>
        </p:grpSpPr>
        <p:sp>
          <p:nvSpPr>
            <p:cNvPr id="88" name="이등변 삼각형 87"/>
            <p:cNvSpPr/>
            <p:nvPr/>
          </p:nvSpPr>
          <p:spPr>
            <a:xfrm>
              <a:off x="6851847" y="5745956"/>
              <a:ext cx="144016" cy="124852"/>
            </a:xfrm>
            <a:prstGeom prst="triangle">
              <a:avLst/>
            </a:prstGeom>
            <a:solidFill>
              <a:schemeClr val="tx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9" name="그룹 9"/>
            <p:cNvGrpSpPr/>
            <p:nvPr/>
          </p:nvGrpSpPr>
          <p:grpSpPr>
            <a:xfrm>
              <a:off x="4139952" y="5858108"/>
              <a:ext cx="5616624" cy="523220"/>
              <a:chOff x="2123728" y="5301208"/>
              <a:chExt cx="5616624" cy="5232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0" name="모서리가 둥근 직사각형 89"/>
              <p:cNvSpPr/>
              <p:nvPr/>
            </p:nvSpPr>
            <p:spPr>
              <a:xfrm>
                <a:off x="3072532" y="5301208"/>
                <a:ext cx="3672408" cy="523220"/>
              </a:xfrm>
              <a:prstGeom prst="roundRect">
                <a:avLst/>
              </a:prstGeom>
              <a:solidFill>
                <a:schemeClr val="tx1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123728" y="5301208"/>
                <a:ext cx="561662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base"/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50</a:t>
                </a:r>
                <a:r>
                  <a:rPr lang="en-US" altLang="ko-KR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km/h</a:t>
                </a:r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→ </a:t>
                </a:r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78</a:t>
                </a:r>
                <a:r>
                  <a:rPr lang="en-US" altLang="ko-KR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km/h</a:t>
                </a:r>
                <a:endParaRPr lang="ko-KR" altLang="en-US" sz="2800" dirty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p:grpSp>
      </p:grpSp>
      <p:pic>
        <p:nvPicPr>
          <p:cNvPr id="86" name="그림 85" descr="c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987824" y="4797152"/>
            <a:ext cx="1444609" cy="1444609"/>
          </a:xfrm>
          <a:prstGeom prst="rect">
            <a:avLst/>
          </a:prstGeom>
        </p:spPr>
      </p:pic>
      <p:pic>
        <p:nvPicPr>
          <p:cNvPr id="85" name="그림 84" descr="ca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19672" y="3429000"/>
            <a:ext cx="1444609" cy="1444609"/>
          </a:xfrm>
          <a:prstGeom prst="rect">
            <a:avLst/>
          </a:prstGeom>
        </p:spPr>
      </p:pic>
      <p:grpSp>
        <p:nvGrpSpPr>
          <p:cNvPr id="134" name="그룹 133"/>
          <p:cNvGrpSpPr/>
          <p:nvPr/>
        </p:nvGrpSpPr>
        <p:grpSpPr>
          <a:xfrm>
            <a:off x="5220072" y="5589238"/>
            <a:ext cx="3528393" cy="864097"/>
            <a:chOff x="726426" y="1340768"/>
            <a:chExt cx="3305035" cy="584776"/>
          </a:xfrm>
        </p:grpSpPr>
        <p:sp>
          <p:nvSpPr>
            <p:cNvPr id="135" name="직사각형 134"/>
            <p:cNvSpPr/>
            <p:nvPr/>
          </p:nvSpPr>
          <p:spPr>
            <a:xfrm>
              <a:off x="823706" y="1340768"/>
              <a:ext cx="3159530" cy="58477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6" name="TextBox 135"/>
            <p:cNvSpPr txBox="1"/>
            <p:nvPr/>
          </p:nvSpPr>
          <p:spPr>
            <a:xfrm>
              <a:off x="726426" y="1363169"/>
              <a:ext cx="3305035" cy="562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: </a:t>
              </a:r>
              <a:r>
                <a:rPr lang="ko-KR" altLang="en-US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서행 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(40~80</a:t>
              </a:r>
              <a:r>
                <a:rPr lang="en-US" altLang="ko-KR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km/h)</a:t>
              </a:r>
            </a:p>
            <a:p>
              <a:pPr algn="ctr" fontAlgn="base"/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: </a:t>
              </a:r>
              <a:r>
                <a:rPr lang="ko-KR" altLang="en-US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원활 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(80</a:t>
              </a:r>
              <a:r>
                <a:rPr lang="en-US" altLang="ko-KR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km/h </a:t>
              </a:r>
              <a:r>
                <a:rPr lang="ko-KR" altLang="en-US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이상</a:t>
              </a:r>
              <a:r>
                <a:rPr lang="en-US" altLang="ko-KR" sz="20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)</a:t>
              </a:r>
            </a:p>
          </p:txBody>
        </p:sp>
      </p:grpSp>
      <p:sp>
        <p:nvSpPr>
          <p:cNvPr id="137" name="오른쪽 화살표 136"/>
          <p:cNvSpPr/>
          <p:nvPr/>
        </p:nvSpPr>
        <p:spPr>
          <a:xfrm>
            <a:off x="5508104" y="5733256"/>
            <a:ext cx="432048" cy="216024"/>
          </a:xfrm>
          <a:prstGeom prst="rightArrow">
            <a:avLst>
              <a:gd name="adj1" fmla="val 44797"/>
              <a:gd name="adj2" fmla="val 70848"/>
            </a:avLst>
          </a:prstGeom>
          <a:solidFill>
            <a:srgbClr val="FFC000"/>
          </a:solidFill>
          <a:ln>
            <a:solidFill>
              <a:srgbClr val="DAA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오른쪽 화살표 138"/>
          <p:cNvSpPr/>
          <p:nvPr/>
        </p:nvSpPr>
        <p:spPr>
          <a:xfrm>
            <a:off x="5508104" y="6093296"/>
            <a:ext cx="432048" cy="216024"/>
          </a:xfrm>
          <a:prstGeom prst="rightArrow">
            <a:avLst>
              <a:gd name="adj1" fmla="val 44797"/>
              <a:gd name="adj2" fmla="val 70848"/>
            </a:avLst>
          </a:prstGeom>
          <a:solidFill>
            <a:srgbClr val="92D050"/>
          </a:solidFill>
          <a:ln>
            <a:solidFill>
              <a:srgbClr val="7CBF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2" name="그룹 91"/>
          <p:cNvGrpSpPr/>
          <p:nvPr/>
        </p:nvGrpSpPr>
        <p:grpSpPr>
          <a:xfrm>
            <a:off x="5364088" y="4161780"/>
            <a:ext cx="4248472" cy="635372"/>
            <a:chOff x="4139952" y="5745956"/>
            <a:chExt cx="5616624" cy="635372"/>
          </a:xfrm>
        </p:grpSpPr>
        <p:sp>
          <p:nvSpPr>
            <p:cNvPr id="93" name="이등변 삼각형 92"/>
            <p:cNvSpPr/>
            <p:nvPr/>
          </p:nvSpPr>
          <p:spPr>
            <a:xfrm>
              <a:off x="6756650" y="5745956"/>
              <a:ext cx="144016" cy="124852"/>
            </a:xfrm>
            <a:prstGeom prst="triangle">
              <a:avLst/>
            </a:prstGeom>
            <a:solidFill>
              <a:schemeClr val="tx1"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4" name="그룹 9"/>
            <p:cNvGrpSpPr/>
            <p:nvPr/>
          </p:nvGrpSpPr>
          <p:grpSpPr>
            <a:xfrm>
              <a:off x="4139952" y="5858108"/>
              <a:ext cx="5616624" cy="523220"/>
              <a:chOff x="2123728" y="5301208"/>
              <a:chExt cx="5616624" cy="523220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95" name="모서리가 둥근 직사각형 94"/>
              <p:cNvSpPr/>
              <p:nvPr/>
            </p:nvSpPr>
            <p:spPr>
              <a:xfrm>
                <a:off x="3072532" y="5301208"/>
                <a:ext cx="3672408" cy="523220"/>
              </a:xfrm>
              <a:prstGeom prst="roundRect">
                <a:avLst/>
              </a:prstGeom>
              <a:solidFill>
                <a:schemeClr val="tx1">
                  <a:alpha val="67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2123728" y="5301208"/>
                <a:ext cx="561662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base"/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100</a:t>
                </a:r>
                <a:r>
                  <a:rPr lang="en-US" altLang="ko-KR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km/h</a:t>
                </a:r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 </a:t>
                </a:r>
                <a:r>
                  <a:rPr lang="ko-KR" altLang="en-US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→ </a:t>
                </a:r>
                <a:r>
                  <a:rPr lang="en-US" altLang="ko-KR" sz="2800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82</a:t>
                </a:r>
                <a:r>
                  <a:rPr lang="en-US" altLang="ko-KR" dirty="0" smtClean="0">
                    <a:ln>
                      <a:solidFill>
                        <a:schemeClr val="bg1">
                          <a:lumMod val="95000"/>
                          <a:alpha val="32000"/>
                        </a:schemeClr>
                      </a:solidFill>
                    </a:ln>
                    <a:solidFill>
                      <a:schemeClr val="bg1">
                        <a:lumMod val="95000"/>
                      </a:schemeClr>
                    </a:solidFill>
                    <a:latin typeface="나눔바른고딕" pitchFamily="50" charset="-127"/>
                    <a:ea typeface="나눔바른고딕" pitchFamily="50" charset="-127"/>
                  </a:rPr>
                  <a:t>km/h</a:t>
                </a:r>
                <a:endParaRPr lang="ko-KR" altLang="en-US" sz="2800" dirty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p:grpSp>
      </p:grpSp>
      <p:sp>
        <p:nvSpPr>
          <p:cNvPr id="141" name="TextBox 140"/>
          <p:cNvSpPr txBox="1"/>
          <p:nvPr/>
        </p:nvSpPr>
        <p:spPr>
          <a:xfrm>
            <a:off x="6948264" y="6453336"/>
            <a:ext cx="216024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한국도로공사 제공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>
                  <a:lumMod val="5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1331640" y="1124744"/>
            <a:ext cx="1152128" cy="15696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ko-KR" sz="9600" dirty="0" smtClean="0">
                <a:latin typeface="나눔스퀘어 ExtraBold" pitchFamily="50" charset="-127"/>
                <a:ea typeface="나눔스퀘어 ExtraBold" pitchFamily="50" charset="-127"/>
              </a:rPr>
              <a:t>A</a:t>
            </a:r>
            <a:endParaRPr lang="ko-KR" altLang="en-US" sz="9600" dirty="0">
              <a:latin typeface="나눔스퀘어 ExtraBold" pitchFamily="50" charset="-127"/>
              <a:ea typeface="나눔스퀘어 ExtraBold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517896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462 0.07193 C 0.03125 0.06383 0.03646 0.06985 0.03629 0.03816 C 0.03525 -0.07909 0.03525 -0.19657 0.03455 -0.31383 C 0.03525 -0.34158 0.03368 -0.36956 0.03629 -0.39731 C 0.03646 -0.3987 0.0507 -0.40726 0.05278 -0.40726 C 0.14809 -0.40865 0.33837 -0.40934 0.33837 -0.40911 " pathEditMode="relative" rAng="0" ptsTypes="fffffA">
                                      <p:cBhvr>
                                        <p:cTn id="6" dur="2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" y="-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486 0.00693 C 0.19288 0.003 0.18316 0.01017 0.25555 -0.00162 C 0.27465 -0.00856 0.2651 -0.00833 0.29201 -0.01064 C 0.30937 -0.0185 0.3099 -0.03701 0.31233 -0.05921 C 0.31389 -0.09621 0.31719 -0.11911 0.3184 -0.15472 C 0.31979 -0.24908 0.32257 -0.34344 0.32257 -0.43733 " pathEditMode="relative" rAng="0" ptsTypes="fffffA">
                                      <p:cBhvr>
                                        <p:cTn id="9" dur="2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" y="-2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직선 연결선 6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02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Traffic  Flow  VISUALIZATION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-252536" y="5538718"/>
            <a:ext cx="18722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GeoJSON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179512" y="1340768"/>
            <a:ext cx="2597655" cy="864096"/>
            <a:chOff x="815572" y="1340768"/>
            <a:chExt cx="3215889" cy="584775"/>
          </a:xfrm>
        </p:grpSpPr>
        <p:sp>
          <p:nvSpPr>
            <p:cNvPr id="17" name="직사각형 16"/>
            <p:cNvSpPr/>
            <p:nvPr/>
          </p:nvSpPr>
          <p:spPr>
            <a:xfrm>
              <a:off x="823706" y="1340768"/>
              <a:ext cx="3159530" cy="5847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815572" y="1486962"/>
              <a:ext cx="3215889" cy="312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sz="2400" dirty="0" smtClean="0">
                  <a:ln>
                    <a:solidFill>
                      <a:schemeClr val="tx1">
                        <a:alpha val="4800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표준 노드링크 </a:t>
              </a:r>
              <a:r>
                <a:rPr lang="en-US" altLang="ko-KR" sz="2400" dirty="0" smtClean="0">
                  <a:ln>
                    <a:solidFill>
                      <a:schemeClr val="tx1">
                        <a:alpha val="4800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shp</a:t>
              </a:r>
              <a:endPara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3059832" y="1340767"/>
            <a:ext cx="2669663" cy="864096"/>
            <a:chOff x="726426" y="1340768"/>
            <a:chExt cx="3305035" cy="584775"/>
          </a:xfrm>
        </p:grpSpPr>
        <p:sp>
          <p:nvSpPr>
            <p:cNvPr id="29" name="직사각형 28"/>
            <p:cNvSpPr/>
            <p:nvPr/>
          </p:nvSpPr>
          <p:spPr>
            <a:xfrm>
              <a:off x="823706" y="1340768"/>
              <a:ext cx="3159530" cy="5847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26426" y="1363168"/>
              <a:ext cx="3305035" cy="562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ITS OpenAPI</a:t>
              </a:r>
            </a:p>
            <a:p>
              <a:pPr algn="ctr" fontAlgn="base"/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3</a:t>
              </a:r>
              <a:r>
                <a:rPr lang="ko-KR" altLang="en-US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일치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(144</a:t>
              </a:r>
              <a:r>
                <a:rPr lang="ko-KR" altLang="en-US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개</a:t>
              </a:r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)</a:t>
              </a:r>
            </a:p>
          </p:txBody>
        </p:sp>
      </p:grpSp>
      <p:sp>
        <p:nvSpPr>
          <p:cNvPr id="31" name="십자형 30"/>
          <p:cNvSpPr/>
          <p:nvPr/>
        </p:nvSpPr>
        <p:spPr>
          <a:xfrm>
            <a:off x="2777167" y="1628800"/>
            <a:ext cx="360040" cy="360040"/>
          </a:xfrm>
          <a:prstGeom prst="plus">
            <a:avLst>
              <a:gd name="adj" fmla="val 4395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32" name="오른쪽 화살표 31"/>
          <p:cNvSpPr/>
          <p:nvPr/>
        </p:nvSpPr>
        <p:spPr>
          <a:xfrm rot="5400000">
            <a:off x="2753815" y="2541553"/>
            <a:ext cx="381342" cy="2414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3" name="그룹 32"/>
          <p:cNvGrpSpPr/>
          <p:nvPr/>
        </p:nvGrpSpPr>
        <p:grpSpPr>
          <a:xfrm>
            <a:off x="1187624" y="2996952"/>
            <a:ext cx="3528392" cy="864096"/>
            <a:chOff x="815572" y="1340768"/>
            <a:chExt cx="3215889" cy="584775"/>
          </a:xfrm>
        </p:grpSpPr>
        <p:sp>
          <p:nvSpPr>
            <p:cNvPr id="34" name="모서리가 둥근 직사각형 33"/>
            <p:cNvSpPr/>
            <p:nvPr/>
          </p:nvSpPr>
          <p:spPr>
            <a:xfrm>
              <a:off x="823706" y="1340768"/>
              <a:ext cx="3159530" cy="584775"/>
            </a:xfrm>
            <a:prstGeom prst="roundRect">
              <a:avLst>
                <a:gd name="adj" fmla="val 18246"/>
              </a:avLst>
            </a:prstGeom>
            <a:solidFill>
              <a:srgbClr val="CF797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815572" y="1486962"/>
              <a:ext cx="3215889" cy="312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400" dirty="0" smtClean="0">
                  <a:ln>
                    <a:solidFill>
                      <a:schemeClr val="tx1">
                        <a:alpha val="4800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Custom Tile Map Server</a:t>
              </a:r>
              <a:endPara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1403648" y="4901098"/>
            <a:ext cx="18722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Image</a:t>
            </a:r>
          </a:p>
        </p:txBody>
      </p:sp>
      <p:sp>
        <p:nvSpPr>
          <p:cNvPr id="37" name="오른쪽 화살표 36"/>
          <p:cNvSpPr/>
          <p:nvPr/>
        </p:nvSpPr>
        <p:spPr>
          <a:xfrm rot="5400000">
            <a:off x="2773849" y="4219039"/>
            <a:ext cx="381342" cy="2414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38" name="그림 37" descr="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9511" y="4293096"/>
            <a:ext cx="1152129" cy="1152129"/>
          </a:xfrm>
          <a:prstGeom prst="rect">
            <a:avLst/>
          </a:prstGeom>
        </p:spPr>
      </p:pic>
      <p:sp>
        <p:nvSpPr>
          <p:cNvPr id="39" name="십자형 38"/>
          <p:cNvSpPr/>
          <p:nvPr/>
        </p:nvSpPr>
        <p:spPr>
          <a:xfrm>
            <a:off x="1403648" y="5157192"/>
            <a:ext cx="360040" cy="360040"/>
          </a:xfrm>
          <a:prstGeom prst="plus">
            <a:avLst>
              <a:gd name="adj" fmla="val 4395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0" name="십자형 39"/>
          <p:cNvSpPr/>
          <p:nvPr/>
        </p:nvSpPr>
        <p:spPr>
          <a:xfrm>
            <a:off x="2915816" y="5157192"/>
            <a:ext cx="360040" cy="360040"/>
          </a:xfrm>
          <a:prstGeom prst="plus">
            <a:avLst>
              <a:gd name="adj" fmla="val 43953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3275856" y="4221088"/>
            <a:ext cx="1584176" cy="1224136"/>
            <a:chOff x="669395" y="1340768"/>
            <a:chExt cx="3215889" cy="828431"/>
          </a:xfrm>
        </p:grpSpPr>
        <p:sp>
          <p:nvSpPr>
            <p:cNvPr id="42" name="모서리가 둥근 직사각형 41"/>
            <p:cNvSpPr/>
            <p:nvPr/>
          </p:nvSpPr>
          <p:spPr>
            <a:xfrm>
              <a:off x="823706" y="1340768"/>
              <a:ext cx="2769224" cy="828431"/>
            </a:xfrm>
            <a:prstGeom prst="roundRect">
              <a:avLst>
                <a:gd name="adj" fmla="val 18246"/>
              </a:avLst>
            </a:prstGeom>
            <a:solidFill>
              <a:srgbClr val="CF797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9395" y="1340769"/>
              <a:ext cx="3215889" cy="812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400" dirty="0" smtClean="0">
                  <a:ln>
                    <a:solidFill>
                      <a:schemeClr val="tx1">
                        <a:alpha val="4800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Custom LeafLet </a:t>
              </a:r>
              <a:endParaRPr lang="en-US" altLang="ko-KR" sz="2400" dirty="0" smtClean="0">
                <a:ln>
                  <a:solidFill>
                    <a:schemeClr val="tx1">
                      <a:alpha val="48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  <a:p>
              <a:pPr algn="ctr" fontAlgn="base"/>
              <a:r>
                <a:rPr lang="en-US" altLang="ko-KR" sz="2400" dirty="0" smtClean="0">
                  <a:ln>
                    <a:solidFill>
                      <a:schemeClr val="tx1">
                        <a:alpha val="4800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Plugin</a:t>
              </a:r>
              <a:endPara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44" name="오른쪽 화살표 43"/>
          <p:cNvSpPr/>
          <p:nvPr/>
        </p:nvSpPr>
        <p:spPr>
          <a:xfrm>
            <a:off x="4716016" y="5445224"/>
            <a:ext cx="381342" cy="2414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6084168" y="1340768"/>
            <a:ext cx="2669663" cy="864096"/>
            <a:chOff x="726426" y="1340768"/>
            <a:chExt cx="3305035" cy="584775"/>
          </a:xfrm>
        </p:grpSpPr>
        <p:sp>
          <p:nvSpPr>
            <p:cNvPr id="46" name="직사각형 45"/>
            <p:cNvSpPr/>
            <p:nvPr/>
          </p:nvSpPr>
          <p:spPr>
            <a:xfrm>
              <a:off x="823706" y="1340768"/>
              <a:ext cx="3159530" cy="5847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26426" y="1466919"/>
              <a:ext cx="3305035" cy="3124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4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V - WORLD</a:t>
              </a:r>
            </a:p>
          </p:txBody>
        </p:sp>
      </p:grpSp>
      <p:grpSp>
        <p:nvGrpSpPr>
          <p:cNvPr id="48" name="그룹 47"/>
          <p:cNvGrpSpPr/>
          <p:nvPr/>
        </p:nvGrpSpPr>
        <p:grpSpPr>
          <a:xfrm rot="1149445">
            <a:off x="4987198" y="2131673"/>
            <a:ext cx="868841" cy="2238188"/>
            <a:chOff x="6079423" y="2420888"/>
            <a:chExt cx="868841" cy="2238188"/>
          </a:xfrm>
        </p:grpSpPr>
        <p:sp>
          <p:nvSpPr>
            <p:cNvPr id="49" name="평행 사변형 48"/>
            <p:cNvSpPr/>
            <p:nvPr/>
          </p:nvSpPr>
          <p:spPr>
            <a:xfrm>
              <a:off x="6228184" y="2420888"/>
              <a:ext cx="720080" cy="2088232"/>
            </a:xfrm>
            <a:prstGeom prst="parallelogram">
              <a:avLst>
                <a:gd name="adj" fmla="val 87033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이등변 삼각형 51"/>
            <p:cNvSpPr/>
            <p:nvPr/>
          </p:nvSpPr>
          <p:spPr>
            <a:xfrm rot="11682761">
              <a:off x="6079423" y="4422586"/>
              <a:ext cx="369109" cy="236490"/>
            </a:xfrm>
            <a:prstGeom prst="triangle">
              <a:avLst>
                <a:gd name="adj" fmla="val 49758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1691680" y="5445224"/>
            <a:ext cx="1152127" cy="1152128"/>
            <a:chOff x="2431583" y="5013176"/>
            <a:chExt cx="1206839" cy="1152128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719615" y="5013176"/>
              <a:ext cx="918807" cy="9029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575599" y="5118323"/>
              <a:ext cx="918807" cy="9029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431583" y="5262339"/>
              <a:ext cx="918807" cy="9029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50" name="그림 49" descr="스크린샷 2017-08-30 오전 7.12.18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932040" y="3861048"/>
            <a:ext cx="4162196" cy="29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2579021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03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Traffic  Flow  Trend  ANALYSIS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95536" y="1124744"/>
            <a:ext cx="58197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28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Q.“</a:t>
            </a:r>
            <a:r>
              <a:rPr lang="ko-KR" altLang="en-US" sz="28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교통 흐름 경향</a:t>
            </a:r>
            <a:r>
              <a:rPr lang="en-US" altLang="ko-KR" sz="28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”</a:t>
            </a:r>
            <a:r>
              <a:rPr lang="ko-KR" altLang="en-US" sz="28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이란</a:t>
            </a:r>
            <a:r>
              <a:rPr lang="en-US" altLang="ko-KR" sz="28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?</a:t>
            </a:r>
            <a:endParaRPr lang="en-US" altLang="ko-KR" sz="2800" b="1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323528" y="1844824"/>
            <a:ext cx="8496944" cy="2520280"/>
            <a:chOff x="323528" y="1628800"/>
            <a:chExt cx="8496944" cy="2520280"/>
          </a:xfrm>
        </p:grpSpPr>
        <p:pic>
          <p:nvPicPr>
            <p:cNvPr id="33" name="그림 32" descr="KakaoTalk_20170830_004058275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23528" y="1633944"/>
              <a:ext cx="8424936" cy="2515136"/>
            </a:xfrm>
            <a:prstGeom prst="rect">
              <a:avLst/>
            </a:prstGeom>
          </p:spPr>
        </p:pic>
        <p:sp>
          <p:nvSpPr>
            <p:cNvPr id="36" name="직사각형 35"/>
            <p:cNvSpPr/>
            <p:nvPr/>
          </p:nvSpPr>
          <p:spPr>
            <a:xfrm>
              <a:off x="323528" y="1628800"/>
              <a:ext cx="8496944" cy="2520280"/>
            </a:xfrm>
            <a:prstGeom prst="rect">
              <a:avLst/>
            </a:prstGeom>
            <a:noFill/>
            <a:ln w="25400">
              <a:solidFill>
                <a:schemeClr val="tx1">
                  <a:alpha val="7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31748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67544" y="4869160"/>
            <a:ext cx="820891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04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Traffic  Flow  Trend  FORECAST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pic>
        <p:nvPicPr>
          <p:cNvPr id="12" name="그림 11" descr="KakaoTalk_20170830_001258132.png"/>
          <p:cNvPicPr>
            <a:picLocks noChangeAspect="1"/>
          </p:cNvPicPr>
          <p:nvPr/>
        </p:nvPicPr>
        <p:blipFill>
          <a:blip r:embed="rId3" cstate="print">
            <a:lum/>
          </a:blip>
          <a:stretch>
            <a:fillRect/>
          </a:stretch>
        </p:blipFill>
        <p:spPr>
          <a:xfrm>
            <a:off x="4139952" y="628220"/>
            <a:ext cx="3728879" cy="1858907"/>
          </a:xfrm>
          <a:prstGeom prst="rect">
            <a:avLst/>
          </a:prstGeom>
          <a:ln w="3175">
            <a:solidFill>
              <a:schemeClr val="tx1">
                <a:alpha val="70000"/>
              </a:schemeClr>
            </a:solidFill>
          </a:ln>
        </p:spPr>
      </p:pic>
      <p:pic>
        <p:nvPicPr>
          <p:cNvPr id="13" name="그림 12" descr="KakaoTalk_20170830_00123660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053477" y="4725144"/>
            <a:ext cx="3902899" cy="1944216"/>
          </a:xfrm>
          <a:prstGeom prst="rect">
            <a:avLst/>
          </a:prstGeom>
          <a:ln w="38100">
            <a:solidFill>
              <a:schemeClr val="tx1">
                <a:alpha val="70000"/>
              </a:schemeClr>
            </a:solidFill>
          </a:ln>
          <a:effectLst>
            <a:outerShdw blurRad="76200" sx="105000" sy="105000" algn="ctr" rotWithShape="0">
              <a:prstClr val="black">
                <a:alpha val="33000"/>
              </a:prstClr>
            </a:outerShdw>
          </a:effectLst>
        </p:spPr>
      </p:pic>
      <p:pic>
        <p:nvPicPr>
          <p:cNvPr id="16" name="그림 15" descr="KakaoTalk_20170830_001235102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331641" y="2636913"/>
            <a:ext cx="3672408" cy="1825323"/>
          </a:xfrm>
          <a:prstGeom prst="rect">
            <a:avLst/>
          </a:prstGeom>
          <a:ln w="3175">
            <a:solidFill>
              <a:schemeClr val="tx1">
                <a:alpha val="70000"/>
              </a:schemeClr>
            </a:solidFill>
          </a:ln>
        </p:spPr>
      </p:pic>
      <p:grpSp>
        <p:nvGrpSpPr>
          <p:cNvPr id="17" name="그룹 9"/>
          <p:cNvGrpSpPr/>
          <p:nvPr/>
        </p:nvGrpSpPr>
        <p:grpSpPr>
          <a:xfrm>
            <a:off x="0" y="1340768"/>
            <a:ext cx="4860032" cy="523220"/>
            <a:chOff x="2123728" y="5301208"/>
            <a:chExt cx="5616624" cy="5232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8" name="모서리가 둥근 직사각형 17"/>
            <p:cNvSpPr/>
            <p:nvPr/>
          </p:nvSpPr>
          <p:spPr>
            <a:xfrm>
              <a:off x="3434274" y="5301208"/>
              <a:ext cx="2995533" cy="523220"/>
            </a:xfrm>
            <a:prstGeom prst="roundRect">
              <a:avLst/>
            </a:prstGeom>
            <a:solidFill>
              <a:srgbClr val="CE76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123728" y="5301208"/>
              <a:ext cx="56166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800" dirty="0" smtClean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large variance</a:t>
              </a:r>
              <a:endParaRPr lang="ko-KR" altLang="en-US" sz="2800" dirty="0">
                <a:ln>
                  <a:solidFill>
                    <a:schemeClr val="bg1">
                      <a:lumMod val="95000"/>
                      <a:alpha val="32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grpSp>
        <p:nvGrpSpPr>
          <p:cNvPr id="20" name="그룹 9"/>
          <p:cNvGrpSpPr/>
          <p:nvPr/>
        </p:nvGrpSpPr>
        <p:grpSpPr>
          <a:xfrm>
            <a:off x="4283968" y="3284984"/>
            <a:ext cx="4860032" cy="523220"/>
            <a:chOff x="2123728" y="5301208"/>
            <a:chExt cx="5616624" cy="5232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모서리가 둥근 직사각형 20"/>
            <p:cNvSpPr/>
            <p:nvPr/>
          </p:nvSpPr>
          <p:spPr>
            <a:xfrm>
              <a:off x="3434274" y="5301208"/>
              <a:ext cx="2995533" cy="523220"/>
            </a:xfrm>
            <a:prstGeom prst="roundRect">
              <a:avLst/>
            </a:prstGeom>
            <a:solidFill>
              <a:srgbClr val="CF79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23728" y="5301208"/>
              <a:ext cx="56166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800" dirty="0" smtClean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small variance</a:t>
              </a:r>
              <a:endParaRPr lang="ko-KR" altLang="en-US" sz="2800" dirty="0">
                <a:ln>
                  <a:solidFill>
                    <a:schemeClr val="bg1">
                      <a:lumMod val="95000"/>
                      <a:alpha val="32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grpSp>
        <p:nvGrpSpPr>
          <p:cNvPr id="24" name="그룹 9"/>
          <p:cNvGrpSpPr/>
          <p:nvPr/>
        </p:nvGrpSpPr>
        <p:grpSpPr>
          <a:xfrm>
            <a:off x="0" y="5301208"/>
            <a:ext cx="4860032" cy="1008112"/>
            <a:chOff x="2123728" y="5301208"/>
            <a:chExt cx="5616624" cy="10081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모서리가 둥근 직사각형 25"/>
            <p:cNvSpPr/>
            <p:nvPr/>
          </p:nvSpPr>
          <p:spPr>
            <a:xfrm>
              <a:off x="3413019" y="5301208"/>
              <a:ext cx="2995533" cy="1008112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123728" y="5301208"/>
              <a:ext cx="561662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en-US" altLang="ko-KR" sz="2800" dirty="0" smtClean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appropriate </a:t>
              </a:r>
            </a:p>
            <a:p>
              <a:pPr algn="ctr" fontAlgn="base"/>
              <a:r>
                <a:rPr lang="en-US" altLang="ko-KR" sz="2800" dirty="0" smtClean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variance</a:t>
              </a:r>
              <a:endParaRPr lang="ko-KR" altLang="en-US" sz="2800" dirty="0">
                <a:ln>
                  <a:solidFill>
                    <a:schemeClr val="bg1">
                      <a:lumMod val="95000"/>
                      <a:alpha val="32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32" name="이등변 삼각형 31"/>
          <p:cNvSpPr/>
          <p:nvPr/>
        </p:nvSpPr>
        <p:spPr>
          <a:xfrm rot="5400000">
            <a:off x="3654784" y="1537903"/>
            <a:ext cx="240642" cy="134403"/>
          </a:xfrm>
          <a:prstGeom prst="triangle">
            <a:avLst/>
          </a:prstGeom>
          <a:solidFill>
            <a:srgbClr val="CF7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이등변 삼각형 32"/>
          <p:cNvSpPr/>
          <p:nvPr/>
        </p:nvSpPr>
        <p:spPr>
          <a:xfrm rot="16200000" flipH="1">
            <a:off x="5238960" y="3457501"/>
            <a:ext cx="240642" cy="134403"/>
          </a:xfrm>
          <a:prstGeom prst="triangle">
            <a:avLst/>
          </a:prstGeom>
          <a:solidFill>
            <a:srgbClr val="CF79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이등변 삼각형 33"/>
          <p:cNvSpPr/>
          <p:nvPr/>
        </p:nvSpPr>
        <p:spPr>
          <a:xfrm rot="5400000">
            <a:off x="3654784" y="5714368"/>
            <a:ext cx="240642" cy="134403"/>
          </a:xfrm>
          <a:prstGeom prst="triangle">
            <a:avLst/>
          </a:prstGeom>
          <a:solidFill>
            <a:srgbClr val="86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04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Traffic  Flow  Trend  FORECAST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619672" y="2893856"/>
            <a:ext cx="576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분</a:t>
            </a:r>
            <a:endParaRPr lang="en-US" altLang="ko-KR" sz="1600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2411760" y="4797152"/>
            <a:ext cx="4464496" cy="17281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566918" y="4931876"/>
            <a:ext cx="3733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alpha val="22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Input Dimension  =  599</a:t>
            </a:r>
          </a:p>
        </p:txBody>
      </p:sp>
      <p:sp>
        <p:nvSpPr>
          <p:cNvPr id="54" name="오른쪽 화살표 53"/>
          <p:cNvSpPr/>
          <p:nvPr/>
        </p:nvSpPr>
        <p:spPr>
          <a:xfrm>
            <a:off x="2271622" y="4864928"/>
            <a:ext cx="309673" cy="19993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65" name="그룹 64"/>
          <p:cNvGrpSpPr/>
          <p:nvPr/>
        </p:nvGrpSpPr>
        <p:grpSpPr>
          <a:xfrm>
            <a:off x="395536" y="1919047"/>
            <a:ext cx="1008112" cy="1262841"/>
            <a:chOff x="395536" y="1806119"/>
            <a:chExt cx="739282" cy="1004294"/>
          </a:xfrm>
        </p:grpSpPr>
        <p:sp>
          <p:nvSpPr>
            <p:cNvPr id="42" name="모서리가 둥근 직사각형 41"/>
            <p:cNvSpPr/>
            <p:nvPr/>
          </p:nvSpPr>
          <p:spPr>
            <a:xfrm>
              <a:off x="395536" y="2132856"/>
              <a:ext cx="739282" cy="6775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  <a:alpha val="54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 </a:t>
              </a:r>
              <a:endParaRPr lang="ko-KR" altLang="en-US" sz="16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47281" y="1806119"/>
              <a:ext cx="126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06759" y="2180493"/>
              <a:ext cx="316835" cy="5629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dirty="0" smtClean="0">
                  <a:solidFill>
                    <a:srgbClr val="860000"/>
                  </a:solidFill>
                  <a:latin typeface="나눔스퀘어 ExtraBold" pitchFamily="50" charset="-127"/>
                  <a:ea typeface="나눔스퀘어 ExtraBold" pitchFamily="50" charset="-127"/>
                </a:rPr>
                <a:t>T</a:t>
              </a:r>
              <a:endParaRPr lang="ko-KR" altLang="en-US" sz="4000" dirty="0">
                <a:solidFill>
                  <a:srgbClr val="860000"/>
                </a:solidFill>
                <a:latin typeface="나눔스퀘어 ExtraBold" pitchFamily="50" charset="-127"/>
                <a:ea typeface="나눔스퀘어 ExtraBold" pitchFamily="50" charset="-127"/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2267744" y="1911494"/>
            <a:ext cx="1008112" cy="1262841"/>
            <a:chOff x="395536" y="1806119"/>
            <a:chExt cx="739282" cy="1004294"/>
          </a:xfrm>
        </p:grpSpPr>
        <p:sp>
          <p:nvSpPr>
            <p:cNvPr id="67" name="모서리가 둥근 직사각형 66"/>
            <p:cNvSpPr/>
            <p:nvPr/>
          </p:nvSpPr>
          <p:spPr>
            <a:xfrm>
              <a:off x="395536" y="2132856"/>
              <a:ext cx="739282" cy="6775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  <a:alpha val="54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 </a:t>
              </a:r>
              <a:endParaRPr lang="ko-KR" alt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747281" y="1806119"/>
              <a:ext cx="126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4139952" y="1885743"/>
            <a:ext cx="1008112" cy="1262841"/>
            <a:chOff x="395536" y="1806119"/>
            <a:chExt cx="739282" cy="1004294"/>
          </a:xfrm>
        </p:grpSpPr>
        <p:sp>
          <p:nvSpPr>
            <p:cNvPr id="71" name="모서리가 둥근 직사각형 70"/>
            <p:cNvSpPr/>
            <p:nvPr/>
          </p:nvSpPr>
          <p:spPr>
            <a:xfrm>
              <a:off x="395536" y="2132856"/>
              <a:ext cx="739282" cy="6775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  <a:alpha val="54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 </a:t>
              </a:r>
              <a:endParaRPr lang="ko-KR" altLang="en-US" sz="16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747281" y="1806119"/>
              <a:ext cx="126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6228184" y="2596532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· · ·</a:t>
            </a:r>
            <a:endParaRPr lang="ko-KR" altLang="en-US" dirty="0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80" name="그룹 79"/>
          <p:cNvGrpSpPr/>
          <p:nvPr/>
        </p:nvGrpSpPr>
        <p:grpSpPr>
          <a:xfrm>
            <a:off x="7092280" y="1885743"/>
            <a:ext cx="1008112" cy="1262841"/>
            <a:chOff x="395536" y="1806119"/>
            <a:chExt cx="739282" cy="1004294"/>
          </a:xfrm>
        </p:grpSpPr>
        <p:sp>
          <p:nvSpPr>
            <p:cNvPr id="81" name="모서리가 둥근 직사각형 80"/>
            <p:cNvSpPr/>
            <p:nvPr/>
          </p:nvSpPr>
          <p:spPr>
            <a:xfrm>
              <a:off x="395536" y="2132856"/>
              <a:ext cx="739282" cy="67755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  <a:alpha val="54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 smtClean="0"/>
                <a:t> </a:t>
              </a:r>
              <a:endParaRPr lang="ko-KR" altLang="en-US" sz="1600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747281" y="1806119"/>
              <a:ext cx="126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ko-KR" altLang="en-US" dirty="0"/>
            </a:p>
          </p:txBody>
        </p:sp>
      </p:grpSp>
      <p:sp>
        <p:nvSpPr>
          <p:cNvPr id="84" name="오른쪽 화살표 83"/>
          <p:cNvSpPr/>
          <p:nvPr/>
        </p:nvSpPr>
        <p:spPr>
          <a:xfrm>
            <a:off x="1547664" y="2677832"/>
            <a:ext cx="64807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오른쪽 화살표 86"/>
          <p:cNvSpPr/>
          <p:nvPr/>
        </p:nvSpPr>
        <p:spPr>
          <a:xfrm>
            <a:off x="3419872" y="2677832"/>
            <a:ext cx="64807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오른쪽 화살표 87"/>
          <p:cNvSpPr/>
          <p:nvPr/>
        </p:nvSpPr>
        <p:spPr>
          <a:xfrm>
            <a:off x="5292080" y="2677832"/>
            <a:ext cx="64807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TextBox 89"/>
          <p:cNvSpPr txBox="1"/>
          <p:nvPr/>
        </p:nvSpPr>
        <p:spPr>
          <a:xfrm>
            <a:off x="3419872" y="2893856"/>
            <a:ext cx="576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분</a:t>
            </a:r>
            <a:endParaRPr lang="en-US" altLang="ko-KR" sz="1600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5364088" y="2893856"/>
            <a:ext cx="5760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5</a:t>
            </a:r>
            <a:r>
              <a:rPr lang="ko-KR" altLang="en-US" sz="16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분</a:t>
            </a:r>
            <a:endParaRPr lang="en-US" altLang="ko-KR" sz="1600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2" name="오른쪽 화살표 91"/>
          <p:cNvSpPr/>
          <p:nvPr/>
        </p:nvSpPr>
        <p:spPr>
          <a:xfrm rot="16200000" flipV="1">
            <a:off x="7488324" y="1993756"/>
            <a:ext cx="28803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24" name="그룹 223"/>
          <p:cNvGrpSpPr/>
          <p:nvPr/>
        </p:nvGrpSpPr>
        <p:grpSpPr>
          <a:xfrm>
            <a:off x="179512" y="3469920"/>
            <a:ext cx="1440160" cy="1039200"/>
            <a:chOff x="251520" y="3429000"/>
            <a:chExt cx="1296144" cy="1039200"/>
          </a:xfrm>
        </p:grpSpPr>
        <p:grpSp>
          <p:nvGrpSpPr>
            <p:cNvPr id="102" name="그룹 101"/>
            <p:cNvGrpSpPr/>
            <p:nvPr/>
          </p:nvGrpSpPr>
          <p:grpSpPr>
            <a:xfrm flipH="1" flipV="1">
              <a:off x="1403648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03" name="직사각형 102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4" name="직사각형 103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5" name="직사각형 104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7" name="TextBox 106"/>
            <p:cNvSpPr txBox="1"/>
            <p:nvPr/>
          </p:nvSpPr>
          <p:spPr>
            <a:xfrm>
              <a:off x="323528" y="3498281"/>
              <a:ext cx="11521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 1  -1</a:t>
              </a:r>
            </a:p>
            <a:p>
              <a:pPr marL="457200" indent="-457200"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1  -1  </a:t>
              </a:r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·</a:t>
              </a:r>
              <a:endPara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  <a:p>
              <a:pPr marL="457200" indent="-457200" fontAlgn="base"/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 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</a:t>
              </a:r>
              <a:endPara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108" name="그룹 107"/>
            <p:cNvGrpSpPr/>
            <p:nvPr/>
          </p:nvGrpSpPr>
          <p:grpSpPr>
            <a:xfrm flipV="1">
              <a:off x="251520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09" name="직사각형 108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0" name="직사각형 109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직사각형 110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98" name="그룹 197"/>
          <p:cNvGrpSpPr/>
          <p:nvPr/>
        </p:nvGrpSpPr>
        <p:grpSpPr>
          <a:xfrm>
            <a:off x="7164288" y="548680"/>
            <a:ext cx="792087" cy="432048"/>
            <a:chOff x="815570" y="1340768"/>
            <a:chExt cx="3215887" cy="584775"/>
          </a:xfrm>
        </p:grpSpPr>
        <p:sp>
          <p:nvSpPr>
            <p:cNvPr id="199" name="직사각형 198"/>
            <p:cNvSpPr/>
            <p:nvPr/>
          </p:nvSpPr>
          <p:spPr>
            <a:xfrm>
              <a:off x="823706" y="1340768"/>
              <a:ext cx="3159530" cy="58477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200" name="TextBox 199"/>
            <p:cNvSpPr txBox="1"/>
            <p:nvPr/>
          </p:nvSpPr>
          <p:spPr>
            <a:xfrm>
              <a:off x="815570" y="1413865"/>
              <a:ext cx="3215887" cy="499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예측</a:t>
              </a:r>
              <a:endPara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203" name="오른쪽 화살표 202"/>
          <p:cNvSpPr/>
          <p:nvPr/>
        </p:nvSpPr>
        <p:spPr>
          <a:xfrm rot="16200000" flipV="1">
            <a:off x="791580" y="3217892"/>
            <a:ext cx="28803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04" name="오른쪽 화살표 203"/>
          <p:cNvSpPr/>
          <p:nvPr/>
        </p:nvSpPr>
        <p:spPr>
          <a:xfrm rot="16200000" flipV="1">
            <a:off x="2663788" y="3217892"/>
            <a:ext cx="28803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05" name="오른쪽 화살표 204"/>
          <p:cNvSpPr/>
          <p:nvPr/>
        </p:nvSpPr>
        <p:spPr>
          <a:xfrm rot="16200000" flipV="1">
            <a:off x="4535996" y="3217892"/>
            <a:ext cx="28803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06" name="오른쪽 화살표 205"/>
          <p:cNvSpPr/>
          <p:nvPr/>
        </p:nvSpPr>
        <p:spPr>
          <a:xfrm rot="16200000" flipV="1">
            <a:off x="7488324" y="3217892"/>
            <a:ext cx="288032" cy="216024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7" name="TextBox 206"/>
          <p:cNvSpPr txBox="1"/>
          <p:nvPr/>
        </p:nvSpPr>
        <p:spPr>
          <a:xfrm>
            <a:off x="2555776" y="2389800"/>
            <a:ext cx="432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860000"/>
                </a:solidFill>
                <a:latin typeface="나눔스퀘어 ExtraBold" pitchFamily="50" charset="-127"/>
                <a:ea typeface="나눔스퀘어 ExtraBold" pitchFamily="50" charset="-127"/>
              </a:rPr>
              <a:t>T</a:t>
            </a:r>
            <a:endParaRPr lang="ko-KR" altLang="en-US" sz="4000" dirty="0">
              <a:solidFill>
                <a:srgbClr val="860000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208" name="TextBox 207"/>
          <p:cNvSpPr txBox="1"/>
          <p:nvPr/>
        </p:nvSpPr>
        <p:spPr>
          <a:xfrm>
            <a:off x="4427984" y="2389800"/>
            <a:ext cx="432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860000"/>
                </a:solidFill>
                <a:latin typeface="나눔스퀘어 ExtraBold" pitchFamily="50" charset="-127"/>
                <a:ea typeface="나눔스퀘어 ExtraBold" pitchFamily="50" charset="-127"/>
              </a:rPr>
              <a:t>T</a:t>
            </a:r>
            <a:endParaRPr lang="ko-KR" altLang="en-US" sz="4000" dirty="0">
              <a:solidFill>
                <a:srgbClr val="860000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209" name="TextBox 208"/>
          <p:cNvSpPr txBox="1"/>
          <p:nvPr/>
        </p:nvSpPr>
        <p:spPr>
          <a:xfrm>
            <a:off x="7380312" y="2389800"/>
            <a:ext cx="4320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>
                <a:solidFill>
                  <a:srgbClr val="860000"/>
                </a:solidFill>
                <a:latin typeface="나눔스퀘어 ExtraBold" pitchFamily="50" charset="-127"/>
                <a:ea typeface="나눔스퀘어 ExtraBold" pitchFamily="50" charset="-127"/>
              </a:rPr>
              <a:t>T</a:t>
            </a:r>
            <a:endParaRPr lang="ko-KR" altLang="en-US" sz="4000" dirty="0">
              <a:solidFill>
                <a:srgbClr val="860000"/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210" name="TextBox 209"/>
          <p:cNvSpPr txBox="1"/>
          <p:nvPr/>
        </p:nvSpPr>
        <p:spPr>
          <a:xfrm>
            <a:off x="899592" y="1588730"/>
            <a:ext cx="460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smtClean="0">
                <a:solidFill>
                  <a:schemeClr val="bg1">
                    <a:lumMod val="8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Google Cloud </a:t>
            </a:r>
            <a:r>
              <a:rPr lang="ko-KR" altLang="en-US" sz="2000" dirty="0" smtClean="0">
                <a:solidFill>
                  <a:schemeClr val="bg1">
                    <a:lumMod val="85000"/>
                  </a:schemeClr>
                </a:solidFill>
                <a:latin typeface="나눔스퀘어 ExtraBold" pitchFamily="50" charset="-127"/>
                <a:ea typeface="나눔스퀘어 ExtraBold" pitchFamily="50" charset="-127"/>
              </a:rPr>
              <a:t>사용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latin typeface="나눔스퀘어 ExtraBold" pitchFamily="50" charset="-127"/>
              <a:ea typeface="나눔스퀘어 ExtraBold" pitchFamily="50" charset="-127"/>
            </a:endParaRPr>
          </a:p>
        </p:txBody>
      </p:sp>
      <p:sp>
        <p:nvSpPr>
          <p:cNvPr id="220" name="TextBox 219"/>
          <p:cNvSpPr txBox="1"/>
          <p:nvPr/>
        </p:nvSpPr>
        <p:spPr>
          <a:xfrm>
            <a:off x="2699792" y="5229200"/>
            <a:ext cx="38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alpha val="22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Sequence  = 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6</a:t>
            </a:r>
            <a:endParaRPr lang="en-US" altLang="ko-KR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2771800" y="5507940"/>
            <a:ext cx="3733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alpha val="22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Hidden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Layer 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= 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1000</a:t>
            </a:r>
            <a:endParaRPr lang="en-US" altLang="ko-KR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2710934" y="6084004"/>
            <a:ext cx="380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alpha val="22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70% train set ,  30%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test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set</a:t>
            </a:r>
          </a:p>
        </p:txBody>
      </p:sp>
      <p:sp>
        <p:nvSpPr>
          <p:cNvPr id="223" name="TextBox 222"/>
          <p:cNvSpPr txBox="1"/>
          <p:nvPr/>
        </p:nvSpPr>
        <p:spPr>
          <a:xfrm>
            <a:off x="2998966" y="5795972"/>
            <a:ext cx="3661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altLang="ko-KR" dirty="0">
                <a:ln>
                  <a:solidFill>
                    <a:schemeClr val="tx1">
                      <a:alpha val="22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Iteration  =  </a:t>
            </a:r>
            <a:r>
              <a:rPr lang="en-US" altLang="ko-KR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500</a:t>
            </a:r>
            <a:endParaRPr lang="en-US" altLang="ko-KR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270" name="그룹 269"/>
          <p:cNvGrpSpPr/>
          <p:nvPr/>
        </p:nvGrpSpPr>
        <p:grpSpPr>
          <a:xfrm>
            <a:off x="683568" y="1092880"/>
            <a:ext cx="3024336" cy="535920"/>
            <a:chOff x="3419872" y="1196752"/>
            <a:chExt cx="2304256" cy="535920"/>
          </a:xfrm>
        </p:grpSpPr>
        <p:sp>
          <p:nvSpPr>
            <p:cNvPr id="265" name="모서리가 둥근 직사각형 264"/>
            <p:cNvSpPr/>
            <p:nvPr/>
          </p:nvSpPr>
          <p:spPr>
            <a:xfrm>
              <a:off x="3419872" y="1196752"/>
              <a:ext cx="2304256" cy="53592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b="1">
                <a:latin typeface="10X10" charset="-127"/>
                <a:ea typeface="10X10" charset="-127"/>
              </a:endParaRPr>
            </a:p>
          </p:txBody>
        </p:sp>
        <p:sp>
          <p:nvSpPr>
            <p:cNvPr id="266" name="TextBox 265"/>
            <p:cNvSpPr txBox="1"/>
            <p:nvPr/>
          </p:nvSpPr>
          <p:spPr>
            <a:xfrm>
              <a:off x="3483121" y="1209452"/>
              <a:ext cx="202155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sz="28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" charset="-127"/>
                  <a:ea typeface="10X10" charset="-127"/>
                </a:rPr>
                <a:t>✱</a:t>
              </a:r>
              <a:r>
                <a:rPr lang="ko-KR" altLang="en-US" sz="28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charset="-127"/>
                  <a:ea typeface="10X10" charset="-127"/>
                </a:rPr>
                <a:t> </a:t>
              </a:r>
              <a:r>
                <a:rPr lang="en-US" altLang="ko-KR" sz="2800" b="1" dirty="0" smtClean="0">
                  <a:ln>
                    <a:solidFill>
                      <a:schemeClr val="bg1">
                        <a:alpha val="69000"/>
                      </a:schemeClr>
                    </a:solidFill>
                  </a:ln>
                  <a:solidFill>
                    <a:schemeClr val="bg1"/>
                  </a:solidFill>
                  <a:latin typeface="10X10" charset="-127"/>
                  <a:ea typeface="10X10" charset="-127"/>
                </a:rPr>
                <a:t>RNN (LSTM)</a:t>
              </a:r>
              <a:endParaRPr lang="ko-KR" altLang="en-US" sz="2800" b="1" dirty="0">
                <a:ln>
                  <a:solidFill>
                    <a:schemeClr val="bg1">
                      <a:alpha val="69000"/>
                    </a:schemeClr>
                  </a:solidFill>
                </a:ln>
                <a:solidFill>
                  <a:schemeClr val="bg1"/>
                </a:solidFill>
                <a:latin typeface="10X10" charset="-127"/>
                <a:ea typeface="10X10" charset="-127"/>
              </a:endParaRPr>
            </a:p>
          </p:txBody>
        </p:sp>
      </p:grpSp>
      <p:grpSp>
        <p:nvGrpSpPr>
          <p:cNvPr id="106" name="그룹 105"/>
          <p:cNvGrpSpPr/>
          <p:nvPr/>
        </p:nvGrpSpPr>
        <p:grpSpPr>
          <a:xfrm>
            <a:off x="2051720" y="3469920"/>
            <a:ext cx="1440160" cy="1039200"/>
            <a:chOff x="251520" y="3429000"/>
            <a:chExt cx="1296144" cy="1039200"/>
          </a:xfrm>
        </p:grpSpPr>
        <p:grpSp>
          <p:nvGrpSpPr>
            <p:cNvPr id="112" name="그룹 111"/>
            <p:cNvGrpSpPr/>
            <p:nvPr/>
          </p:nvGrpSpPr>
          <p:grpSpPr>
            <a:xfrm flipH="1" flipV="1">
              <a:off x="1403648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18" name="직사각형 117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9" name="직사각형 118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0" name="직사각형 119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3" name="TextBox 112"/>
            <p:cNvSpPr txBox="1"/>
            <p:nvPr/>
          </p:nvSpPr>
          <p:spPr>
            <a:xfrm>
              <a:off x="323528" y="3498281"/>
              <a:ext cx="11521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 1  -1</a:t>
              </a:r>
            </a:p>
            <a:p>
              <a:pPr marL="457200" indent="-457200"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1  -1  </a:t>
              </a:r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·</a:t>
              </a:r>
              <a:endPara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  <a:p>
              <a:pPr marL="457200" indent="-457200" fontAlgn="base"/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  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</a:t>
              </a:r>
              <a:endPara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114" name="그룹 113"/>
            <p:cNvGrpSpPr/>
            <p:nvPr/>
          </p:nvGrpSpPr>
          <p:grpSpPr>
            <a:xfrm flipV="1">
              <a:off x="251520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15" name="직사각형 114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7" name="직사각형 116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1" name="그룹 120"/>
          <p:cNvGrpSpPr/>
          <p:nvPr/>
        </p:nvGrpSpPr>
        <p:grpSpPr>
          <a:xfrm>
            <a:off x="3923928" y="3469920"/>
            <a:ext cx="1440160" cy="1039200"/>
            <a:chOff x="251520" y="3429000"/>
            <a:chExt cx="1296144" cy="1039200"/>
          </a:xfrm>
        </p:grpSpPr>
        <p:grpSp>
          <p:nvGrpSpPr>
            <p:cNvPr id="122" name="그룹 121"/>
            <p:cNvGrpSpPr/>
            <p:nvPr/>
          </p:nvGrpSpPr>
          <p:grpSpPr>
            <a:xfrm flipH="1" flipV="1">
              <a:off x="1403648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28" name="직사각형 127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0" name="직사각형 129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23" name="TextBox 122"/>
            <p:cNvSpPr txBox="1"/>
            <p:nvPr/>
          </p:nvSpPr>
          <p:spPr>
            <a:xfrm>
              <a:off x="323528" y="3498281"/>
              <a:ext cx="11521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 1  -1</a:t>
              </a:r>
            </a:p>
            <a:p>
              <a:pPr marL="457200" indent="-457200"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1  -1  </a:t>
              </a:r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·</a:t>
              </a:r>
              <a:endPara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  <a:p>
              <a:pPr marL="457200" indent="-457200" fontAlgn="base"/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 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</a:t>
              </a:r>
              <a:endPara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124" name="그룹 123"/>
            <p:cNvGrpSpPr/>
            <p:nvPr/>
          </p:nvGrpSpPr>
          <p:grpSpPr>
            <a:xfrm flipV="1">
              <a:off x="251520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25" name="직사각형 124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직사각형 125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7" name="직사각형 126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1" name="그룹 130"/>
          <p:cNvGrpSpPr/>
          <p:nvPr/>
        </p:nvGrpSpPr>
        <p:grpSpPr>
          <a:xfrm>
            <a:off x="6876256" y="3469920"/>
            <a:ext cx="1440160" cy="1039200"/>
            <a:chOff x="251520" y="3429000"/>
            <a:chExt cx="1296144" cy="1039200"/>
          </a:xfrm>
        </p:grpSpPr>
        <p:grpSp>
          <p:nvGrpSpPr>
            <p:cNvPr id="132" name="그룹 131"/>
            <p:cNvGrpSpPr/>
            <p:nvPr/>
          </p:nvGrpSpPr>
          <p:grpSpPr>
            <a:xfrm flipH="1" flipV="1">
              <a:off x="1403648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38" name="직사각형 137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9" name="직사각형 138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0" name="직사각형 139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3" name="TextBox 132"/>
            <p:cNvSpPr txBox="1"/>
            <p:nvPr/>
          </p:nvSpPr>
          <p:spPr>
            <a:xfrm>
              <a:off x="323528" y="3498281"/>
              <a:ext cx="11521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 1  -1</a:t>
              </a:r>
            </a:p>
            <a:p>
              <a:pPr marL="457200" indent="-457200"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1  -1  </a:t>
              </a:r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·</a:t>
              </a:r>
              <a:endPara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  <a:p>
              <a:pPr marL="457200" indent="-457200" fontAlgn="base"/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 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</a:t>
              </a:r>
              <a:endPara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134" name="그룹 133"/>
            <p:cNvGrpSpPr/>
            <p:nvPr/>
          </p:nvGrpSpPr>
          <p:grpSpPr>
            <a:xfrm flipV="1">
              <a:off x="251520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35" name="직사각형 134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직사각형 135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7" name="직사각형 136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1" name="그룹 140"/>
          <p:cNvGrpSpPr/>
          <p:nvPr/>
        </p:nvGrpSpPr>
        <p:grpSpPr>
          <a:xfrm>
            <a:off x="6876256" y="980728"/>
            <a:ext cx="1440160" cy="1039200"/>
            <a:chOff x="251520" y="3429000"/>
            <a:chExt cx="1296144" cy="1039200"/>
          </a:xfrm>
        </p:grpSpPr>
        <p:grpSp>
          <p:nvGrpSpPr>
            <p:cNvPr id="142" name="그룹 141"/>
            <p:cNvGrpSpPr/>
            <p:nvPr/>
          </p:nvGrpSpPr>
          <p:grpSpPr>
            <a:xfrm flipH="1" flipV="1">
              <a:off x="1403648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48" name="직사각형 147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9" name="직사각형 148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0" name="직사각형 149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3" name="TextBox 142"/>
            <p:cNvSpPr txBox="1"/>
            <p:nvPr/>
          </p:nvSpPr>
          <p:spPr>
            <a:xfrm>
              <a:off x="323528" y="3498281"/>
              <a:ext cx="1152128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 1  -1</a:t>
              </a:r>
            </a:p>
            <a:p>
              <a:pPr marL="457200" indent="-457200" fontAlgn="base"/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1  -1  </a:t>
              </a:r>
              <a:r>
                <a:rPr lang="en-US" altLang="ko-KR" sz="20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panose="020D0604000000000000" pitchFamily="50" charset="-127"/>
                  <a:ea typeface="10X10" panose="020D0604000000000000" pitchFamily="50" charset="-127"/>
                </a:rPr>
                <a:t>0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· ·</a:t>
              </a:r>
              <a:endPara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endParaRPr>
            </a:p>
            <a:p>
              <a:pPr marL="457200" indent="-457200" fontAlgn="base"/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      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 </a:t>
              </a:r>
              <a:r>
                <a:rPr lang="en-US" altLang="ko-KR" sz="1200" dirty="0" smtClean="0">
                  <a:ln>
                    <a:solidFill>
                      <a:schemeClr val="tx1"/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·</a:t>
              </a:r>
              <a:endPara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grpSp>
          <p:nvGrpSpPr>
            <p:cNvPr id="144" name="그룹 143"/>
            <p:cNvGrpSpPr/>
            <p:nvPr/>
          </p:nvGrpSpPr>
          <p:grpSpPr>
            <a:xfrm flipV="1">
              <a:off x="251520" y="3429000"/>
              <a:ext cx="144016" cy="1039200"/>
              <a:chOff x="251520" y="3789040"/>
              <a:chExt cx="144016" cy="1080120"/>
            </a:xfrm>
            <a:solidFill>
              <a:schemeClr val="tx1">
                <a:alpha val="70000"/>
              </a:schemeClr>
            </a:solidFill>
          </p:grpSpPr>
          <p:sp>
            <p:nvSpPr>
              <p:cNvPr id="145" name="직사각형 144"/>
              <p:cNvSpPr/>
              <p:nvPr/>
            </p:nvSpPr>
            <p:spPr>
              <a:xfrm>
                <a:off x="251520" y="3789040"/>
                <a:ext cx="45719" cy="10801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 rot="16200000" flipV="1">
                <a:off x="294096" y="3746464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7" name="직사각형 146"/>
              <p:cNvSpPr/>
              <p:nvPr/>
            </p:nvSpPr>
            <p:spPr>
              <a:xfrm rot="16200000" flipV="1">
                <a:off x="294096" y="4767720"/>
                <a:ext cx="58864" cy="144016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04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Traffic  Flow  Trend  FORECAST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 rot="16200000">
            <a:off x="4608004" y="-927484"/>
            <a:ext cx="72008" cy="72008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 rot="10800000">
            <a:off x="1835697" y="1916832"/>
            <a:ext cx="72008" cy="453650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2411760" y="1916832"/>
            <a:ext cx="792088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-</a:t>
            </a:r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1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115616" y="2852936"/>
            <a:ext cx="792088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-1  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259632" y="4110171"/>
            <a:ext cx="576064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0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331640" y="5406315"/>
            <a:ext cx="504056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1 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2123728" y="2875583"/>
            <a:ext cx="1440160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60000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9752</a:t>
            </a:r>
            <a:endParaRPr lang="en-US" altLang="ko-KR" sz="40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860000"/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707904" y="2852936"/>
            <a:ext cx="1368152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7190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5076056" y="2852936"/>
            <a:ext cx="1440160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2859</a:t>
            </a:r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  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2195736" y="4110171"/>
            <a:ext cx="1368152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5151</a:t>
            </a:r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  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491880" y="4149080"/>
            <a:ext cx="1512168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60000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11096  </a:t>
            </a:r>
            <a:endParaRPr lang="en-US" altLang="ko-KR" sz="40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860000"/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5076056" y="4110171"/>
            <a:ext cx="1512168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3894</a:t>
            </a:r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  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051720" y="5373216"/>
            <a:ext cx="1440160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4896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3635896" y="5373216"/>
            <a:ext cx="1296144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7681</a:t>
            </a:r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  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5076056" y="5373216"/>
            <a:ext cx="1368152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860000"/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6782</a:t>
            </a:r>
            <a:endParaRPr lang="en-US" altLang="ko-KR" sz="40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860000"/>
              </a:solidFill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 rot="10800000">
            <a:off x="6516216" y="1916832"/>
            <a:ext cx="72008" cy="453650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6732240" y="1988840"/>
            <a:ext cx="1368152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3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 Bold" charset="-127"/>
                <a:ea typeface="10X10 Bold" charset="-127"/>
              </a:rPr>
              <a:t>total</a:t>
            </a:r>
            <a:endParaRPr lang="en-US" altLang="ko-KR" sz="3600" dirty="0">
              <a:ln>
                <a:solidFill>
                  <a:schemeClr val="tx1">
                    <a:alpha val="0"/>
                  </a:schemeClr>
                </a:solidFill>
              </a:ln>
              <a:latin typeface="10X10 Bold" charset="-127"/>
              <a:ea typeface="10X10 Bold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6660232" y="5373216"/>
            <a:ext cx="1512168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19359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6660232" y="2852936"/>
            <a:ext cx="1656184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19806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6660232" y="4077072"/>
            <a:ext cx="1584176" cy="707886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20141</a:t>
            </a:r>
            <a:endParaRPr lang="en-US" altLang="ko-KR" sz="40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  <p:grpSp>
        <p:nvGrpSpPr>
          <p:cNvPr id="57" name="그룹 56"/>
          <p:cNvGrpSpPr/>
          <p:nvPr/>
        </p:nvGrpSpPr>
        <p:grpSpPr>
          <a:xfrm>
            <a:off x="683567" y="1092880"/>
            <a:ext cx="3888433" cy="966807"/>
            <a:chOff x="3419872" y="1196752"/>
            <a:chExt cx="2133570" cy="966807"/>
          </a:xfrm>
        </p:grpSpPr>
        <p:sp>
          <p:nvSpPr>
            <p:cNvPr id="58" name="모서리가 둥근 직사각형 57"/>
            <p:cNvSpPr/>
            <p:nvPr/>
          </p:nvSpPr>
          <p:spPr>
            <a:xfrm>
              <a:off x="3419872" y="1196752"/>
              <a:ext cx="2133570" cy="535920"/>
            </a:xfrm>
            <a:prstGeom prst="round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 b="1">
                <a:latin typeface="10X10" charset="-127"/>
                <a:ea typeface="10X10" charset="-127"/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483122" y="1209452"/>
              <a:ext cx="189963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sz="28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" charset="-127"/>
                  <a:ea typeface="10X10" charset="-127"/>
                </a:rPr>
                <a:t>✱</a:t>
              </a:r>
              <a:r>
                <a:rPr lang="ko-KR" altLang="en-US" sz="28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10X10" charset="-127"/>
                  <a:ea typeface="10X10" charset="-127"/>
                </a:rPr>
                <a:t> </a:t>
              </a:r>
              <a:r>
                <a:rPr lang="en-US" altLang="ko-KR" sz="2800" b="1" dirty="0" smtClean="0">
                  <a:ln>
                    <a:solidFill>
                      <a:schemeClr val="bg1">
                        <a:alpha val="69000"/>
                      </a:schemeClr>
                    </a:solidFill>
                  </a:ln>
                  <a:solidFill>
                    <a:schemeClr val="bg1"/>
                  </a:solidFill>
                  <a:latin typeface="10X10" charset="-127"/>
                  <a:ea typeface="10X10" charset="-127"/>
                </a:rPr>
                <a:t>Confusion Matrix</a:t>
              </a:r>
              <a:endParaRPr lang="ko-KR" altLang="en-US" sz="2800" b="1" dirty="0">
                <a:ln>
                  <a:solidFill>
                    <a:schemeClr val="bg1">
                      <a:alpha val="69000"/>
                    </a:schemeClr>
                  </a:solidFill>
                </a:ln>
                <a:solidFill>
                  <a:schemeClr val="bg1"/>
                </a:solidFill>
                <a:latin typeface="10X10" charset="-127"/>
                <a:ea typeface="10X10" charset="-127"/>
              </a:endParaRPr>
            </a:p>
          </p:txBody>
        </p:sp>
      </p:grpSp>
      <p:sp>
        <p:nvSpPr>
          <p:cNvPr id="60" name="직사각형 59"/>
          <p:cNvSpPr/>
          <p:nvPr/>
        </p:nvSpPr>
        <p:spPr>
          <a:xfrm>
            <a:off x="5220072" y="1628800"/>
            <a:ext cx="2232248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 Bold" charset="-127"/>
                <a:ea typeface="10X10 Bold" charset="-127"/>
              </a:rPr>
              <a:t>predicted</a:t>
            </a:r>
            <a:endParaRPr lang="en-US" altLang="ko-KR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 Bold" charset="-127"/>
              <a:ea typeface="10X10 Bold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-828600" y="5765194"/>
            <a:ext cx="2232248" cy="40011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10X10 Bold" charset="-127"/>
                <a:ea typeface="10X10 Bold" charset="-127"/>
              </a:rPr>
              <a:t>actual</a:t>
            </a:r>
            <a:endParaRPr lang="en-US" altLang="ko-KR" sz="20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10X10 Bold" charset="-127"/>
              <a:ea typeface="10X10 Bold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3923928" y="1916832"/>
            <a:ext cx="792088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charset="-127"/>
                <a:ea typeface="10X10" charset="-127"/>
              </a:rPr>
              <a:t>0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10X10" charset="-127"/>
              <a:ea typeface="10X1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364088" y="1916832"/>
            <a:ext cx="792088" cy="76944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just"/>
            <a:r>
              <a:rPr lang="en-US" altLang="ko-KR" sz="4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1</a:t>
            </a:r>
            <a:endParaRPr lang="en-US" altLang="ko-KR" sz="4400" dirty="0">
              <a:ln>
                <a:solidFill>
                  <a:schemeClr val="tx1">
                    <a:alpha val="0"/>
                  </a:schemeClr>
                </a:solidFill>
              </a:ln>
              <a:latin typeface="-윤고딕360" panose="02030504000101010101" pitchFamily="18" charset="-127"/>
              <a:ea typeface="-윤고딕36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05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DEMONSTRATION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" charset="-127"/>
              <a:ea typeface="10X1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339752" y="2962687"/>
            <a:ext cx="4472274" cy="2554545"/>
            <a:chOff x="590365" y="1988839"/>
            <a:chExt cx="2195988" cy="3235531"/>
          </a:xfrm>
        </p:grpSpPr>
        <p:sp>
          <p:nvSpPr>
            <p:cNvPr id="13" name="TextBox 12"/>
            <p:cNvSpPr txBox="1"/>
            <p:nvPr/>
          </p:nvSpPr>
          <p:spPr>
            <a:xfrm>
              <a:off x="1050013" y="1988839"/>
              <a:ext cx="1736340" cy="3235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 spc="3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rPr>
                <a:t>DEMO</a:t>
              </a:r>
              <a:endParaRPr lang="ko-KR" altLang="en-US" sz="8000" b="1" spc="3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0365" y="2114614"/>
              <a:ext cx="424290" cy="1403364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ko-KR" sz="6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 </a:t>
              </a:r>
              <a:r>
                <a:rPr lang="en-US" altLang="ko-KR" sz="66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10X10 Bold" panose="020D0604000000000000" pitchFamily="50" charset="-127"/>
                  <a:ea typeface="10X10 Bold" panose="020D0604000000000000" pitchFamily="50" charset="-127"/>
                </a:rPr>
                <a:t>!</a:t>
              </a:r>
              <a:endParaRPr lang="ko-KR" altLang="en-US" sz="66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79512" y="102984"/>
            <a:ext cx="0" cy="576064"/>
          </a:xfrm>
          <a:prstGeom prst="line">
            <a:avLst/>
          </a:prstGeom>
          <a:ln w="38100">
            <a:solidFill>
              <a:srgbClr val="383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91606" y="71920"/>
            <a:ext cx="59766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accent2">
                    <a:lumMod val="75000"/>
                  </a:schemeClr>
                </a:solidFill>
                <a:latin typeface="10X10" panose="020D0604000000000000" pitchFamily="50" charset="-127"/>
                <a:ea typeface="10X10" panose="020D0604000000000000" pitchFamily="50" charset="-127"/>
              </a:rPr>
              <a:t>Optimization Max : Fury Road</a:t>
            </a:r>
          </a:p>
        </p:txBody>
      </p:sp>
      <p:sp>
        <p:nvSpPr>
          <p:cNvPr id="23" name="타원 22"/>
          <p:cNvSpPr/>
          <p:nvPr/>
        </p:nvSpPr>
        <p:spPr>
          <a:xfrm flipV="1">
            <a:off x="8871045" y="139491"/>
            <a:ext cx="165451" cy="16076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 flipV="1">
            <a:off x="8532273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 flipV="1">
            <a:off x="818604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/>
        </p:nvSpPr>
        <p:spPr>
          <a:xfrm flipV="1">
            <a:off x="782600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 flipV="1">
            <a:off x="7465968" y="139491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 flipV="1">
            <a:off x="7101805" y="148368"/>
            <a:ext cx="165451" cy="1607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95376" y="309128"/>
            <a:ext cx="59766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10X10 Bold" panose="020D0604000000000000" pitchFamily="50" charset="-127"/>
                <a:ea typeface="10X10 Bold" panose="020D0604000000000000" pitchFamily="50" charset="-127"/>
              </a:rPr>
              <a:t>06  </a:t>
            </a:r>
            <a:r>
              <a:rPr lang="en-US" altLang="ko-KR" sz="1600" dirty="0" smtClean="0">
                <a:ln>
                  <a:solidFill>
                    <a:schemeClr val="tx1"/>
                  </a:solidFill>
                </a:ln>
                <a:latin typeface="10X10" panose="020D0604000000000000" pitchFamily="50" charset="-127"/>
                <a:ea typeface="10X10" panose="020D0604000000000000" pitchFamily="50" charset="-127"/>
              </a:rPr>
              <a:t>CONCLUSION</a:t>
            </a:r>
            <a:endParaRPr lang="en-US" altLang="ko-KR" sz="1700" dirty="0" smtClean="0">
              <a:ln>
                <a:solidFill>
                  <a:schemeClr val="bg1">
                    <a:alpha val="0"/>
                  </a:schemeClr>
                </a:solidFill>
              </a:ln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24538" y="1040035"/>
            <a:ext cx="4101817" cy="2604988"/>
          </a:xfrm>
          <a:prstGeom prst="rect">
            <a:avLst/>
          </a:prstGeom>
          <a:noFill/>
          <a:ln w="38100">
            <a:solidFill>
              <a:srgbClr val="38302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39" name="그룹 38"/>
          <p:cNvGrpSpPr/>
          <p:nvPr/>
        </p:nvGrpSpPr>
        <p:grpSpPr>
          <a:xfrm>
            <a:off x="329197" y="980727"/>
            <a:ext cx="3911925" cy="792088"/>
            <a:chOff x="370136" y="1484784"/>
            <a:chExt cx="8352928" cy="589445"/>
          </a:xfrm>
        </p:grpSpPr>
        <p:sp>
          <p:nvSpPr>
            <p:cNvPr id="40" name="직사각형 39"/>
            <p:cNvSpPr/>
            <p:nvPr/>
          </p:nvSpPr>
          <p:spPr>
            <a:xfrm>
              <a:off x="370136" y="1484784"/>
              <a:ext cx="8352928" cy="584775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3341642" y="1547445"/>
              <a:ext cx="2460078" cy="526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ko-KR" altLang="en-US" sz="4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itchFamily="50" charset="-127"/>
                  <a:ea typeface="나눔바른고딕" pitchFamily="50" charset="-127"/>
                </a:rPr>
                <a:t>정부</a:t>
              </a:r>
              <a:endParaRPr lang="en-US" altLang="ko-KR" sz="4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486897" y="1954473"/>
            <a:ext cx="3610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전 국토 도로망 컨트롤 타워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5" name="타원 44"/>
          <p:cNvSpPr/>
          <p:nvPr/>
        </p:nvSpPr>
        <p:spPr>
          <a:xfrm>
            <a:off x="385726" y="2086586"/>
            <a:ext cx="70322" cy="135762"/>
          </a:xfrm>
          <a:prstGeom prst="ellipse">
            <a:avLst/>
          </a:prstGeom>
          <a:solidFill>
            <a:srgbClr val="38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86896" y="2492896"/>
            <a:ext cx="3725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지방 정부 간 협력 체계 구축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385726" y="2636912"/>
            <a:ext cx="70322" cy="135762"/>
          </a:xfrm>
          <a:prstGeom prst="ellipse">
            <a:avLst/>
          </a:prstGeom>
          <a:solidFill>
            <a:srgbClr val="38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4833050" y="1040035"/>
            <a:ext cx="4101817" cy="2604988"/>
          </a:xfrm>
          <a:prstGeom prst="rect">
            <a:avLst/>
          </a:prstGeom>
          <a:noFill/>
          <a:ln w="38100">
            <a:solidFill>
              <a:srgbClr val="38302E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4937709" y="980727"/>
            <a:ext cx="3911925" cy="792088"/>
            <a:chOff x="370136" y="1484784"/>
            <a:chExt cx="8352928" cy="589445"/>
          </a:xfrm>
        </p:grpSpPr>
        <p:sp>
          <p:nvSpPr>
            <p:cNvPr id="50" name="직사각형 49"/>
            <p:cNvSpPr/>
            <p:nvPr/>
          </p:nvSpPr>
          <p:spPr>
            <a:xfrm>
              <a:off x="370136" y="1484784"/>
              <a:ext cx="8352928" cy="584775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3341642" y="1547445"/>
              <a:ext cx="2460078" cy="526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ko-KR" altLang="en-US" sz="4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itchFamily="50" charset="-127"/>
                  <a:ea typeface="나눔바른고딕" pitchFamily="50" charset="-127"/>
                </a:rPr>
                <a:t>기업</a:t>
              </a:r>
              <a:endParaRPr lang="en-US" altLang="ko-KR" sz="4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5095409" y="1954473"/>
            <a:ext cx="3610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차량 간 실시간 정보 공유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5" name="타원 54"/>
          <p:cNvSpPr/>
          <p:nvPr/>
        </p:nvSpPr>
        <p:spPr>
          <a:xfrm>
            <a:off x="4994238" y="2086586"/>
            <a:ext cx="70322" cy="135762"/>
          </a:xfrm>
          <a:prstGeom prst="ellipse">
            <a:avLst/>
          </a:prstGeom>
          <a:solidFill>
            <a:srgbClr val="38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8" name="평행 사변형 67"/>
          <p:cNvSpPr/>
          <p:nvPr/>
        </p:nvSpPr>
        <p:spPr>
          <a:xfrm>
            <a:off x="5076056" y="3645024"/>
            <a:ext cx="504056" cy="792088"/>
          </a:xfrm>
          <a:prstGeom prst="parallelogram">
            <a:avLst>
              <a:gd name="adj" fmla="val 839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9" name="평행 사변형 68"/>
          <p:cNvSpPr/>
          <p:nvPr/>
        </p:nvSpPr>
        <p:spPr>
          <a:xfrm flipH="1">
            <a:off x="3563888" y="3645024"/>
            <a:ext cx="504056" cy="792088"/>
          </a:xfrm>
          <a:prstGeom prst="parallelogram">
            <a:avLst>
              <a:gd name="adj" fmla="val 83965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71" name="오른쪽 화살표 70"/>
          <p:cNvSpPr/>
          <p:nvPr/>
        </p:nvSpPr>
        <p:spPr>
          <a:xfrm rot="5400000">
            <a:off x="4404633" y="4435063"/>
            <a:ext cx="381342" cy="38544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15" name="그룹 9"/>
          <p:cNvGrpSpPr/>
          <p:nvPr/>
        </p:nvGrpSpPr>
        <p:grpSpPr>
          <a:xfrm>
            <a:off x="2411760" y="3933056"/>
            <a:ext cx="4320480" cy="523220"/>
            <a:chOff x="2123728" y="5301208"/>
            <a:chExt cx="5616624" cy="52322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6" name="모서리가 둥근 직사각형 15"/>
            <p:cNvSpPr/>
            <p:nvPr/>
          </p:nvSpPr>
          <p:spPr>
            <a:xfrm>
              <a:off x="3434274" y="5301208"/>
              <a:ext cx="2995533" cy="523220"/>
            </a:xfrm>
            <a:prstGeom prst="round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123728" y="5301208"/>
              <a:ext cx="561662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fontAlgn="base"/>
              <a:r>
                <a:rPr lang="ko-KR" altLang="en-US" sz="2800" dirty="0" smtClean="0">
                  <a:ln>
                    <a:solidFill>
                      <a:schemeClr val="bg1">
                        <a:lumMod val="95000"/>
                        <a:alpha val="32000"/>
                      </a:schemeClr>
                    </a:solidFill>
                  </a:ln>
                  <a:solidFill>
                    <a:schemeClr val="bg1">
                      <a:lumMod val="95000"/>
                    </a:schemeClr>
                  </a:solidFill>
                  <a:latin typeface="나눔바른고딕" pitchFamily="50" charset="-127"/>
                  <a:ea typeface="나눔바른고딕" pitchFamily="50" charset="-127"/>
                </a:rPr>
                <a:t>거버넌스</a:t>
              </a:r>
              <a:endParaRPr lang="ko-KR" altLang="en-US" sz="2800" dirty="0">
                <a:ln>
                  <a:solidFill>
                    <a:schemeClr val="bg1">
                      <a:lumMod val="95000"/>
                      <a:alpha val="32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72" name="직사각형 71"/>
          <p:cNvSpPr/>
          <p:nvPr/>
        </p:nvSpPr>
        <p:spPr>
          <a:xfrm>
            <a:off x="2123728" y="4938997"/>
            <a:ext cx="4896544" cy="1730363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77" name="그룹 76"/>
          <p:cNvGrpSpPr/>
          <p:nvPr/>
        </p:nvGrpSpPr>
        <p:grpSpPr>
          <a:xfrm>
            <a:off x="2627784" y="4866989"/>
            <a:ext cx="3911925" cy="794260"/>
            <a:chOff x="370136" y="1484784"/>
            <a:chExt cx="8352928" cy="591061"/>
          </a:xfrm>
        </p:grpSpPr>
        <p:sp>
          <p:nvSpPr>
            <p:cNvPr id="78" name="직사각형 77"/>
            <p:cNvSpPr/>
            <p:nvPr/>
          </p:nvSpPr>
          <p:spPr>
            <a:xfrm>
              <a:off x="370136" y="1484784"/>
              <a:ext cx="8352928" cy="584775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3341642" y="1549061"/>
              <a:ext cx="2460078" cy="526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ko-KR" altLang="en-US" sz="4000" dirty="0" smtClean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itchFamily="50" charset="-127"/>
                  <a:ea typeface="나눔바른고딕" pitchFamily="50" charset="-127"/>
                </a:rPr>
                <a:t>국민</a:t>
              </a:r>
              <a:endParaRPr lang="en-US" altLang="ko-KR" sz="4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486897" y="2996952"/>
            <a:ext cx="37250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스마트한 교통 환경 제공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1" name="타원 80"/>
          <p:cNvSpPr/>
          <p:nvPr/>
        </p:nvSpPr>
        <p:spPr>
          <a:xfrm>
            <a:off x="395536" y="3149222"/>
            <a:ext cx="70322" cy="135762"/>
          </a:xfrm>
          <a:prstGeom prst="ellipse">
            <a:avLst/>
          </a:prstGeom>
          <a:solidFill>
            <a:srgbClr val="38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5076056" y="2492896"/>
            <a:ext cx="3725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/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“</a:t>
            </a:r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교통 흐름 경향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” </a:t>
            </a:r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변수 고려</a:t>
            </a:r>
            <a:endParaRPr lang="en-US" altLang="ko-KR" sz="2400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just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→  교통정보 연산 고도화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3" name="타원 82"/>
          <p:cNvSpPr/>
          <p:nvPr/>
        </p:nvSpPr>
        <p:spPr>
          <a:xfrm>
            <a:off x="4974886" y="2636912"/>
            <a:ext cx="70322" cy="135762"/>
          </a:xfrm>
          <a:prstGeom prst="ellipse">
            <a:avLst/>
          </a:prstGeom>
          <a:solidFill>
            <a:srgbClr val="3830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2627784" y="5733256"/>
            <a:ext cx="41044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최적화된 솔루션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, </a:t>
            </a:r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편리하고 </a:t>
            </a:r>
            <a:endParaRPr lang="en-US" altLang="ko-KR" sz="2400" dirty="0" smtClean="0">
              <a:ln>
                <a:solidFill>
                  <a:schemeClr val="tx1"/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pPr algn="ctr" fontAlgn="base"/>
            <a:r>
              <a:rPr lang="ko-KR" altLang="en-US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스마트한 교통 시스템 혜택 향유</a:t>
            </a:r>
            <a:r>
              <a:rPr lang="en-US" altLang="ko-KR" sz="2400" dirty="0" smtClean="0">
                <a:ln>
                  <a:solidFill>
                    <a:schemeClr val="tx1"/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endParaRPr lang="ko-KR" altLang="en-US" sz="2400" dirty="0">
              <a:ln>
                <a:solidFill>
                  <a:schemeClr val="tx1"/>
                </a:solidFill>
              </a:ln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25534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2531</TotalTime>
  <Words>517</Words>
  <Application>Microsoft Office PowerPoint</Application>
  <PresentationFormat>화면 슬라이드 쇼(4:3)</PresentationFormat>
  <Paragraphs>134</Paragraphs>
  <Slides>10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굴림</vt:lpstr>
      <vt:lpstr>Arial</vt:lpstr>
      <vt:lpstr>맑은 고딕</vt:lpstr>
      <vt:lpstr>210 콤퓨타세탁 R</vt:lpstr>
      <vt:lpstr>나눔바른고딕</vt:lpstr>
      <vt:lpstr>10X10</vt:lpstr>
      <vt:lpstr>10X10 Bold</vt:lpstr>
      <vt:lpstr>나눔스퀘어 ExtraBold</vt:lpstr>
      <vt:lpstr>-윤고딕360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박상희</cp:lastModifiedBy>
  <cp:revision>368</cp:revision>
  <dcterms:created xsi:type="dcterms:W3CDTF">2014-11-29T14:19:16Z</dcterms:created>
  <dcterms:modified xsi:type="dcterms:W3CDTF">2017-08-29T22:24:13Z</dcterms:modified>
</cp:coreProperties>
</file>